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4"/>
  </p:notesMasterIdLst>
  <p:sldIdLst>
    <p:sldId id="353" r:id="rId5"/>
    <p:sldId id="256" r:id="rId6"/>
    <p:sldId id="277" r:id="rId7"/>
    <p:sldId id="278" r:id="rId8"/>
    <p:sldId id="258" r:id="rId9"/>
    <p:sldId id="283" r:id="rId10"/>
    <p:sldId id="279" r:id="rId11"/>
    <p:sldId id="280" r:id="rId12"/>
    <p:sldId id="259" r:id="rId13"/>
    <p:sldId id="284" r:id="rId14"/>
    <p:sldId id="281" r:id="rId15"/>
    <p:sldId id="282" r:id="rId16"/>
    <p:sldId id="260" r:id="rId17"/>
    <p:sldId id="285" r:id="rId18"/>
    <p:sldId id="286" r:id="rId19"/>
    <p:sldId id="308" r:id="rId20"/>
    <p:sldId id="307" r:id="rId21"/>
    <p:sldId id="304" r:id="rId22"/>
    <p:sldId id="261" r:id="rId23"/>
    <p:sldId id="287" r:id="rId24"/>
    <p:sldId id="354" r:id="rId25"/>
    <p:sldId id="355" r:id="rId26"/>
    <p:sldId id="263" r:id="rId27"/>
    <p:sldId id="288" r:id="rId28"/>
    <p:sldId id="289" r:id="rId29"/>
    <p:sldId id="290" r:id="rId30"/>
    <p:sldId id="291" r:id="rId31"/>
    <p:sldId id="292" r:id="rId32"/>
    <p:sldId id="268" r:id="rId33"/>
    <p:sldId id="276" r:id="rId34"/>
    <p:sldId id="298" r:id="rId35"/>
    <p:sldId id="294" r:id="rId36"/>
    <p:sldId id="297" r:id="rId37"/>
    <p:sldId id="309" r:id="rId38"/>
    <p:sldId id="310" r:id="rId39"/>
    <p:sldId id="267" r:id="rId40"/>
    <p:sldId id="300" r:id="rId41"/>
    <p:sldId id="269" r:id="rId42"/>
    <p:sldId id="270" r:id="rId43"/>
    <p:sldId id="271" r:id="rId44"/>
    <p:sldId id="272" r:id="rId45"/>
    <p:sldId id="301" r:id="rId46"/>
    <p:sldId id="311" r:id="rId47"/>
    <p:sldId id="317" r:id="rId48"/>
    <p:sldId id="315" r:id="rId49"/>
    <p:sldId id="314" r:id="rId50"/>
    <p:sldId id="312" r:id="rId51"/>
    <p:sldId id="316" r:id="rId52"/>
    <p:sldId id="318" r:id="rId53"/>
    <p:sldId id="273" r:id="rId54"/>
    <p:sldId id="319" r:id="rId55"/>
    <p:sldId id="274" r:id="rId56"/>
    <p:sldId id="321" r:id="rId57"/>
    <p:sldId id="320" r:id="rId58"/>
    <p:sldId id="325" r:id="rId59"/>
    <p:sldId id="323" r:id="rId60"/>
    <p:sldId id="324" r:id="rId61"/>
    <p:sldId id="342" r:id="rId62"/>
    <p:sldId id="343" r:id="rId63"/>
    <p:sldId id="344" r:id="rId64"/>
    <p:sldId id="347" r:id="rId65"/>
    <p:sldId id="352" r:id="rId66"/>
    <p:sldId id="350" r:id="rId67"/>
    <p:sldId id="351" r:id="rId68"/>
    <p:sldId id="340" r:id="rId69"/>
    <p:sldId id="327" r:id="rId70"/>
    <p:sldId id="328" r:id="rId71"/>
    <p:sldId id="329" r:id="rId72"/>
    <p:sldId id="330" r:id="rId73"/>
    <p:sldId id="331" r:id="rId74"/>
    <p:sldId id="332" r:id="rId75"/>
    <p:sldId id="333" r:id="rId76"/>
    <p:sldId id="334" r:id="rId77"/>
    <p:sldId id="335" r:id="rId78"/>
    <p:sldId id="336" r:id="rId79"/>
    <p:sldId id="337" r:id="rId80"/>
    <p:sldId id="338" r:id="rId81"/>
    <p:sldId id="339" r:id="rId82"/>
    <p:sldId id="322" r:id="rId83"/>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955D29-ABDC-D159-2768-C96ED5840858}" v="6" dt="2019-10-28T09:47:23.438"/>
    <p1510:client id="{E77E4371-048C-4105-8F3B-555D91FD0B3C}" v="30" dt="2019-10-28T09:19:17.635"/>
    <p1510:client id="{F1F7214D-28E5-46C6-9920-1C518A8948B9}" v="98" dt="2019-10-28T09:56:25.7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6" autoAdjust="0"/>
    <p:restoredTop sz="94660"/>
  </p:normalViewPr>
  <p:slideViewPr>
    <p:cSldViewPr snapToGrid="0">
      <p:cViewPr varScale="1">
        <p:scale>
          <a:sx n="71" d="100"/>
          <a:sy n="71" d="100"/>
        </p:scale>
        <p:origin x="486" y="3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notesMaster" Target="notesMasters/notesMaster1.xml"/><Relationship Id="rId89"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84AA16-2C3A-4377-B583-D7488851CE74}" type="datetimeFigureOut">
              <a:rPr lang="da-DK" smtClean="0"/>
              <a:t>28-10-2019</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E514AD-CDAF-4D25-BB4A-4FAD59B3A37F}" type="slidenum">
              <a:rPr lang="da-DK" smtClean="0"/>
              <a:t>‹nr.›</a:t>
            </a:fld>
            <a:endParaRPr lang="da-DK"/>
          </a:p>
        </p:txBody>
      </p:sp>
    </p:spTree>
    <p:extLst>
      <p:ext uri="{BB962C8B-B14F-4D97-AF65-F5344CB8AC3E}">
        <p14:creationId xmlns:p14="http://schemas.microsoft.com/office/powerpoint/2010/main" val="7841329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Amazonas</a:t>
            </a:r>
          </a:p>
        </p:txBody>
      </p:sp>
      <p:sp>
        <p:nvSpPr>
          <p:cNvPr id="4" name="Pladsholder til slidenummer 3"/>
          <p:cNvSpPr>
            <a:spLocks noGrp="1"/>
          </p:cNvSpPr>
          <p:nvPr>
            <p:ph type="sldNum" sz="quarter" idx="5"/>
          </p:nvPr>
        </p:nvSpPr>
        <p:spPr/>
        <p:txBody>
          <a:bodyPr/>
          <a:lstStyle/>
          <a:p>
            <a:fld id="{3AE514AD-CDAF-4D25-BB4A-4FAD59B3A37F}" type="slidenum">
              <a:rPr lang="da-DK" smtClean="0"/>
              <a:t>9</a:t>
            </a:fld>
            <a:endParaRPr lang="da-DK"/>
          </a:p>
        </p:txBody>
      </p:sp>
    </p:spTree>
    <p:extLst>
      <p:ext uri="{BB962C8B-B14F-4D97-AF65-F5344CB8AC3E}">
        <p14:creationId xmlns:p14="http://schemas.microsoft.com/office/powerpoint/2010/main" val="2141171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Indonesien</a:t>
            </a:r>
          </a:p>
        </p:txBody>
      </p:sp>
      <p:sp>
        <p:nvSpPr>
          <p:cNvPr id="4" name="Pladsholder til slidenummer 3"/>
          <p:cNvSpPr>
            <a:spLocks noGrp="1"/>
          </p:cNvSpPr>
          <p:nvPr>
            <p:ph type="sldNum" sz="quarter" idx="5"/>
          </p:nvPr>
        </p:nvSpPr>
        <p:spPr/>
        <p:txBody>
          <a:bodyPr/>
          <a:lstStyle/>
          <a:p>
            <a:fld id="{3AE514AD-CDAF-4D25-BB4A-4FAD59B3A37F}" type="slidenum">
              <a:rPr lang="da-DK" smtClean="0"/>
              <a:t>13</a:t>
            </a:fld>
            <a:endParaRPr lang="da-DK"/>
          </a:p>
        </p:txBody>
      </p:sp>
    </p:spTree>
    <p:extLst>
      <p:ext uri="{BB962C8B-B14F-4D97-AF65-F5344CB8AC3E}">
        <p14:creationId xmlns:p14="http://schemas.microsoft.com/office/powerpoint/2010/main" val="8553999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Indonesien</a:t>
            </a:r>
          </a:p>
        </p:txBody>
      </p:sp>
      <p:sp>
        <p:nvSpPr>
          <p:cNvPr id="4" name="Pladsholder til slidenummer 3"/>
          <p:cNvSpPr>
            <a:spLocks noGrp="1"/>
          </p:cNvSpPr>
          <p:nvPr>
            <p:ph type="sldNum" sz="quarter" idx="5"/>
          </p:nvPr>
        </p:nvSpPr>
        <p:spPr/>
        <p:txBody>
          <a:bodyPr/>
          <a:lstStyle/>
          <a:p>
            <a:fld id="{3AE514AD-CDAF-4D25-BB4A-4FAD59B3A37F}" type="slidenum">
              <a:rPr lang="da-DK" smtClean="0"/>
              <a:t>19</a:t>
            </a:fld>
            <a:endParaRPr lang="da-DK"/>
          </a:p>
        </p:txBody>
      </p:sp>
    </p:spTree>
    <p:extLst>
      <p:ext uri="{BB962C8B-B14F-4D97-AF65-F5344CB8AC3E}">
        <p14:creationId xmlns:p14="http://schemas.microsoft.com/office/powerpoint/2010/main" val="3367804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Makedonien</a:t>
            </a:r>
          </a:p>
        </p:txBody>
      </p:sp>
      <p:sp>
        <p:nvSpPr>
          <p:cNvPr id="4" name="Pladsholder til slidenummer 3"/>
          <p:cNvSpPr>
            <a:spLocks noGrp="1"/>
          </p:cNvSpPr>
          <p:nvPr>
            <p:ph type="sldNum" sz="quarter" idx="5"/>
          </p:nvPr>
        </p:nvSpPr>
        <p:spPr/>
        <p:txBody>
          <a:bodyPr/>
          <a:lstStyle/>
          <a:p>
            <a:fld id="{3AE514AD-CDAF-4D25-BB4A-4FAD59B3A37F}" type="slidenum">
              <a:rPr lang="da-DK" smtClean="0"/>
              <a:t>23</a:t>
            </a:fld>
            <a:endParaRPr lang="da-DK"/>
          </a:p>
        </p:txBody>
      </p:sp>
    </p:spTree>
    <p:extLst>
      <p:ext uri="{BB962C8B-B14F-4D97-AF65-F5344CB8AC3E}">
        <p14:creationId xmlns:p14="http://schemas.microsoft.com/office/powerpoint/2010/main" val="21075619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Vesuv</a:t>
            </a:r>
          </a:p>
        </p:txBody>
      </p:sp>
      <p:sp>
        <p:nvSpPr>
          <p:cNvPr id="4" name="Pladsholder til slidenummer 3"/>
          <p:cNvSpPr>
            <a:spLocks noGrp="1"/>
          </p:cNvSpPr>
          <p:nvPr>
            <p:ph type="sldNum" sz="quarter" idx="5"/>
          </p:nvPr>
        </p:nvSpPr>
        <p:spPr/>
        <p:txBody>
          <a:bodyPr/>
          <a:lstStyle/>
          <a:p>
            <a:fld id="{3AE514AD-CDAF-4D25-BB4A-4FAD59B3A37F}" type="slidenum">
              <a:rPr lang="da-DK" smtClean="0"/>
              <a:t>29</a:t>
            </a:fld>
            <a:endParaRPr lang="da-DK"/>
          </a:p>
        </p:txBody>
      </p:sp>
    </p:spTree>
    <p:extLst>
      <p:ext uri="{BB962C8B-B14F-4D97-AF65-F5344CB8AC3E}">
        <p14:creationId xmlns:p14="http://schemas.microsoft.com/office/powerpoint/2010/main" val="33812201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err="1"/>
              <a:t>Vesus</a:t>
            </a:r>
            <a:endParaRPr lang="da-DK" dirty="0"/>
          </a:p>
        </p:txBody>
      </p:sp>
      <p:sp>
        <p:nvSpPr>
          <p:cNvPr id="4" name="Pladsholder til slidenummer 3"/>
          <p:cNvSpPr>
            <a:spLocks noGrp="1"/>
          </p:cNvSpPr>
          <p:nvPr>
            <p:ph type="sldNum" sz="quarter" idx="5"/>
          </p:nvPr>
        </p:nvSpPr>
        <p:spPr/>
        <p:txBody>
          <a:bodyPr/>
          <a:lstStyle/>
          <a:p>
            <a:fld id="{3AE514AD-CDAF-4D25-BB4A-4FAD59B3A37F}" type="slidenum">
              <a:rPr lang="da-DK" smtClean="0"/>
              <a:t>30</a:t>
            </a:fld>
            <a:endParaRPr lang="da-DK"/>
          </a:p>
        </p:txBody>
      </p:sp>
    </p:spTree>
    <p:extLst>
      <p:ext uri="{BB962C8B-B14F-4D97-AF65-F5344CB8AC3E}">
        <p14:creationId xmlns:p14="http://schemas.microsoft.com/office/powerpoint/2010/main" val="5612035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3AE514AD-CDAF-4D25-BB4A-4FAD59B3A37F}" type="slidenum">
              <a:rPr lang="da-DK" smtClean="0"/>
              <a:t>54</a:t>
            </a:fld>
            <a:endParaRPr lang="da-DK"/>
          </a:p>
        </p:txBody>
      </p:sp>
    </p:spTree>
    <p:extLst>
      <p:ext uri="{BB962C8B-B14F-4D97-AF65-F5344CB8AC3E}">
        <p14:creationId xmlns:p14="http://schemas.microsoft.com/office/powerpoint/2010/main" val="37016634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4B5797-3BE9-465C-B9C0-4B3E6620C938}"/>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6E37E86C-573A-4DFE-9EEE-C21BF3FE11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3730B6F5-8763-495D-AA87-2850C6E257D7}"/>
              </a:ext>
            </a:extLst>
          </p:cNvPr>
          <p:cNvSpPr>
            <a:spLocks noGrp="1"/>
          </p:cNvSpPr>
          <p:nvPr>
            <p:ph type="dt" sz="half" idx="10"/>
          </p:nvPr>
        </p:nvSpPr>
        <p:spPr/>
        <p:txBody>
          <a:bodyPr/>
          <a:lstStyle/>
          <a:p>
            <a:fld id="{A1B15484-733D-450E-998D-F4D3F6E335AA}" type="datetimeFigureOut">
              <a:rPr lang="da-DK" smtClean="0"/>
              <a:t>28-10-2019</a:t>
            </a:fld>
            <a:endParaRPr lang="da-DK"/>
          </a:p>
        </p:txBody>
      </p:sp>
      <p:sp>
        <p:nvSpPr>
          <p:cNvPr id="5" name="Pladsholder til sidefod 4">
            <a:extLst>
              <a:ext uri="{FF2B5EF4-FFF2-40B4-BE49-F238E27FC236}">
                <a16:creationId xmlns:a16="http://schemas.microsoft.com/office/drawing/2014/main" id="{FD54DC85-F85E-4B60-AEE3-BA8F451502E0}"/>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77D11094-C47E-44B4-9CCD-808F311AD94F}"/>
              </a:ext>
            </a:extLst>
          </p:cNvPr>
          <p:cNvSpPr>
            <a:spLocks noGrp="1"/>
          </p:cNvSpPr>
          <p:nvPr>
            <p:ph type="sldNum" sz="quarter" idx="12"/>
          </p:nvPr>
        </p:nvSpPr>
        <p:spPr/>
        <p:txBody>
          <a:bodyPr/>
          <a:lstStyle/>
          <a:p>
            <a:fld id="{AE8901F6-B53D-4779-8DFC-6DAF0F7B5629}" type="slidenum">
              <a:rPr lang="da-DK" smtClean="0"/>
              <a:t>‹nr.›</a:t>
            </a:fld>
            <a:endParaRPr lang="da-DK"/>
          </a:p>
        </p:txBody>
      </p:sp>
    </p:spTree>
    <p:extLst>
      <p:ext uri="{BB962C8B-B14F-4D97-AF65-F5344CB8AC3E}">
        <p14:creationId xmlns:p14="http://schemas.microsoft.com/office/powerpoint/2010/main" val="22354720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5F74A6-7190-4B8C-84B3-6ABACE67AF24}"/>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9FF549CE-C890-4B67-AB0A-01C21304B4ED}"/>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9A25D28E-476A-4530-B57F-6DAAFC6003AF}"/>
              </a:ext>
            </a:extLst>
          </p:cNvPr>
          <p:cNvSpPr>
            <a:spLocks noGrp="1"/>
          </p:cNvSpPr>
          <p:nvPr>
            <p:ph type="dt" sz="half" idx="10"/>
          </p:nvPr>
        </p:nvSpPr>
        <p:spPr/>
        <p:txBody>
          <a:bodyPr/>
          <a:lstStyle/>
          <a:p>
            <a:fld id="{A1B15484-733D-450E-998D-F4D3F6E335AA}" type="datetimeFigureOut">
              <a:rPr lang="da-DK" smtClean="0"/>
              <a:t>28-10-2019</a:t>
            </a:fld>
            <a:endParaRPr lang="da-DK"/>
          </a:p>
        </p:txBody>
      </p:sp>
      <p:sp>
        <p:nvSpPr>
          <p:cNvPr id="5" name="Pladsholder til sidefod 4">
            <a:extLst>
              <a:ext uri="{FF2B5EF4-FFF2-40B4-BE49-F238E27FC236}">
                <a16:creationId xmlns:a16="http://schemas.microsoft.com/office/drawing/2014/main" id="{FA8A327B-DD21-4419-A9B4-B0E082B6D450}"/>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5C779C6E-C5FD-49DC-9D13-30A159DA0D17}"/>
              </a:ext>
            </a:extLst>
          </p:cNvPr>
          <p:cNvSpPr>
            <a:spLocks noGrp="1"/>
          </p:cNvSpPr>
          <p:nvPr>
            <p:ph type="sldNum" sz="quarter" idx="12"/>
          </p:nvPr>
        </p:nvSpPr>
        <p:spPr/>
        <p:txBody>
          <a:bodyPr/>
          <a:lstStyle/>
          <a:p>
            <a:fld id="{AE8901F6-B53D-4779-8DFC-6DAF0F7B5629}" type="slidenum">
              <a:rPr lang="da-DK" smtClean="0"/>
              <a:t>‹nr.›</a:t>
            </a:fld>
            <a:endParaRPr lang="da-DK"/>
          </a:p>
        </p:txBody>
      </p:sp>
    </p:spTree>
    <p:extLst>
      <p:ext uri="{BB962C8B-B14F-4D97-AF65-F5344CB8AC3E}">
        <p14:creationId xmlns:p14="http://schemas.microsoft.com/office/powerpoint/2010/main" val="37976569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D2DAF2E1-CA9B-45AF-B7A4-CA00C3346A3D}"/>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69F3A5D8-F8C0-4DDF-AF35-C4F62A6B170D}"/>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E4600453-923A-4FF0-8986-00C5ED29F8B8}"/>
              </a:ext>
            </a:extLst>
          </p:cNvPr>
          <p:cNvSpPr>
            <a:spLocks noGrp="1"/>
          </p:cNvSpPr>
          <p:nvPr>
            <p:ph type="dt" sz="half" idx="10"/>
          </p:nvPr>
        </p:nvSpPr>
        <p:spPr/>
        <p:txBody>
          <a:bodyPr/>
          <a:lstStyle/>
          <a:p>
            <a:fld id="{A1B15484-733D-450E-998D-F4D3F6E335AA}" type="datetimeFigureOut">
              <a:rPr lang="da-DK" smtClean="0"/>
              <a:t>28-10-2019</a:t>
            </a:fld>
            <a:endParaRPr lang="da-DK"/>
          </a:p>
        </p:txBody>
      </p:sp>
      <p:sp>
        <p:nvSpPr>
          <p:cNvPr id="5" name="Pladsholder til sidefod 4">
            <a:extLst>
              <a:ext uri="{FF2B5EF4-FFF2-40B4-BE49-F238E27FC236}">
                <a16:creationId xmlns:a16="http://schemas.microsoft.com/office/drawing/2014/main" id="{EFE7446E-1948-404D-9773-507BEA9FDD11}"/>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8A6BBC56-A49F-412D-9F8B-1CBB94346466}"/>
              </a:ext>
            </a:extLst>
          </p:cNvPr>
          <p:cNvSpPr>
            <a:spLocks noGrp="1"/>
          </p:cNvSpPr>
          <p:nvPr>
            <p:ph type="sldNum" sz="quarter" idx="12"/>
          </p:nvPr>
        </p:nvSpPr>
        <p:spPr/>
        <p:txBody>
          <a:bodyPr/>
          <a:lstStyle/>
          <a:p>
            <a:fld id="{AE8901F6-B53D-4779-8DFC-6DAF0F7B5629}" type="slidenum">
              <a:rPr lang="da-DK" smtClean="0"/>
              <a:t>‹nr.›</a:t>
            </a:fld>
            <a:endParaRPr lang="da-DK"/>
          </a:p>
        </p:txBody>
      </p:sp>
    </p:spTree>
    <p:extLst>
      <p:ext uri="{BB962C8B-B14F-4D97-AF65-F5344CB8AC3E}">
        <p14:creationId xmlns:p14="http://schemas.microsoft.com/office/powerpoint/2010/main" val="3389911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C1577B-33AB-4C69-8652-C849E926D31C}"/>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A2B452F6-3A8D-4A3F-9BEE-38CC66A61475}"/>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F85DCD3B-75D7-4926-8662-AF7BBE5F676A}"/>
              </a:ext>
            </a:extLst>
          </p:cNvPr>
          <p:cNvSpPr>
            <a:spLocks noGrp="1"/>
          </p:cNvSpPr>
          <p:nvPr>
            <p:ph type="dt" sz="half" idx="10"/>
          </p:nvPr>
        </p:nvSpPr>
        <p:spPr/>
        <p:txBody>
          <a:bodyPr/>
          <a:lstStyle/>
          <a:p>
            <a:fld id="{A1B15484-733D-450E-998D-F4D3F6E335AA}" type="datetimeFigureOut">
              <a:rPr lang="da-DK" smtClean="0"/>
              <a:t>28-10-2019</a:t>
            </a:fld>
            <a:endParaRPr lang="da-DK"/>
          </a:p>
        </p:txBody>
      </p:sp>
      <p:sp>
        <p:nvSpPr>
          <p:cNvPr id="5" name="Pladsholder til sidefod 4">
            <a:extLst>
              <a:ext uri="{FF2B5EF4-FFF2-40B4-BE49-F238E27FC236}">
                <a16:creationId xmlns:a16="http://schemas.microsoft.com/office/drawing/2014/main" id="{F9C9DBF6-A1C2-4B4E-8E40-1B585BD0FFD4}"/>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1BA41B97-66CB-4F10-B52B-DD8BF6617AB4}"/>
              </a:ext>
            </a:extLst>
          </p:cNvPr>
          <p:cNvSpPr>
            <a:spLocks noGrp="1"/>
          </p:cNvSpPr>
          <p:nvPr>
            <p:ph type="sldNum" sz="quarter" idx="12"/>
          </p:nvPr>
        </p:nvSpPr>
        <p:spPr/>
        <p:txBody>
          <a:bodyPr/>
          <a:lstStyle/>
          <a:p>
            <a:fld id="{AE8901F6-B53D-4779-8DFC-6DAF0F7B5629}" type="slidenum">
              <a:rPr lang="da-DK" smtClean="0"/>
              <a:t>‹nr.›</a:t>
            </a:fld>
            <a:endParaRPr lang="da-DK"/>
          </a:p>
        </p:txBody>
      </p:sp>
    </p:spTree>
    <p:extLst>
      <p:ext uri="{BB962C8B-B14F-4D97-AF65-F5344CB8AC3E}">
        <p14:creationId xmlns:p14="http://schemas.microsoft.com/office/powerpoint/2010/main" val="16846283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C2CD72-1F6A-4D98-AAA6-0FEC7E14E958}"/>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A8AC451D-F2F9-4D22-95DB-551AE59C54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298D23D3-414D-439C-8837-E4EE1F8F8162}"/>
              </a:ext>
            </a:extLst>
          </p:cNvPr>
          <p:cNvSpPr>
            <a:spLocks noGrp="1"/>
          </p:cNvSpPr>
          <p:nvPr>
            <p:ph type="dt" sz="half" idx="10"/>
          </p:nvPr>
        </p:nvSpPr>
        <p:spPr/>
        <p:txBody>
          <a:bodyPr/>
          <a:lstStyle/>
          <a:p>
            <a:fld id="{A1B15484-733D-450E-998D-F4D3F6E335AA}" type="datetimeFigureOut">
              <a:rPr lang="da-DK" smtClean="0"/>
              <a:t>28-10-2019</a:t>
            </a:fld>
            <a:endParaRPr lang="da-DK"/>
          </a:p>
        </p:txBody>
      </p:sp>
      <p:sp>
        <p:nvSpPr>
          <p:cNvPr id="5" name="Pladsholder til sidefod 4">
            <a:extLst>
              <a:ext uri="{FF2B5EF4-FFF2-40B4-BE49-F238E27FC236}">
                <a16:creationId xmlns:a16="http://schemas.microsoft.com/office/drawing/2014/main" id="{C6F2FD57-1965-41BC-B271-A4A0A3297460}"/>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192A8723-21E1-4BA1-9044-B11ADE4B1018}"/>
              </a:ext>
            </a:extLst>
          </p:cNvPr>
          <p:cNvSpPr>
            <a:spLocks noGrp="1"/>
          </p:cNvSpPr>
          <p:nvPr>
            <p:ph type="sldNum" sz="quarter" idx="12"/>
          </p:nvPr>
        </p:nvSpPr>
        <p:spPr/>
        <p:txBody>
          <a:bodyPr/>
          <a:lstStyle/>
          <a:p>
            <a:fld id="{AE8901F6-B53D-4779-8DFC-6DAF0F7B5629}" type="slidenum">
              <a:rPr lang="da-DK" smtClean="0"/>
              <a:t>‹nr.›</a:t>
            </a:fld>
            <a:endParaRPr lang="da-DK"/>
          </a:p>
        </p:txBody>
      </p:sp>
    </p:spTree>
    <p:extLst>
      <p:ext uri="{BB962C8B-B14F-4D97-AF65-F5344CB8AC3E}">
        <p14:creationId xmlns:p14="http://schemas.microsoft.com/office/powerpoint/2010/main" val="865045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DA4C3B-1AA9-4C38-9B45-972D1187DC18}"/>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A0D0B97F-3918-4D48-A780-9E7FFC3A0D6F}"/>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AA3472C3-4CD6-4A03-955A-544AC4BCAD02}"/>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CE6F895F-BA58-4C81-81DA-D9699ED71B48}"/>
              </a:ext>
            </a:extLst>
          </p:cNvPr>
          <p:cNvSpPr>
            <a:spLocks noGrp="1"/>
          </p:cNvSpPr>
          <p:nvPr>
            <p:ph type="dt" sz="half" idx="10"/>
          </p:nvPr>
        </p:nvSpPr>
        <p:spPr/>
        <p:txBody>
          <a:bodyPr/>
          <a:lstStyle/>
          <a:p>
            <a:fld id="{A1B15484-733D-450E-998D-F4D3F6E335AA}" type="datetimeFigureOut">
              <a:rPr lang="da-DK" smtClean="0"/>
              <a:t>28-10-2019</a:t>
            </a:fld>
            <a:endParaRPr lang="da-DK"/>
          </a:p>
        </p:txBody>
      </p:sp>
      <p:sp>
        <p:nvSpPr>
          <p:cNvPr id="6" name="Pladsholder til sidefod 5">
            <a:extLst>
              <a:ext uri="{FF2B5EF4-FFF2-40B4-BE49-F238E27FC236}">
                <a16:creationId xmlns:a16="http://schemas.microsoft.com/office/drawing/2014/main" id="{5EBFBEFA-ADF3-4E5A-B421-8BD00A2652A6}"/>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160707EE-3305-4B80-9DCC-6164C78CA2E1}"/>
              </a:ext>
            </a:extLst>
          </p:cNvPr>
          <p:cNvSpPr>
            <a:spLocks noGrp="1"/>
          </p:cNvSpPr>
          <p:nvPr>
            <p:ph type="sldNum" sz="quarter" idx="12"/>
          </p:nvPr>
        </p:nvSpPr>
        <p:spPr/>
        <p:txBody>
          <a:bodyPr/>
          <a:lstStyle/>
          <a:p>
            <a:fld id="{AE8901F6-B53D-4779-8DFC-6DAF0F7B5629}" type="slidenum">
              <a:rPr lang="da-DK" smtClean="0"/>
              <a:t>‹nr.›</a:t>
            </a:fld>
            <a:endParaRPr lang="da-DK"/>
          </a:p>
        </p:txBody>
      </p:sp>
    </p:spTree>
    <p:extLst>
      <p:ext uri="{BB962C8B-B14F-4D97-AF65-F5344CB8AC3E}">
        <p14:creationId xmlns:p14="http://schemas.microsoft.com/office/powerpoint/2010/main" val="12419302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26EF13-8F84-4D36-854B-B7D7DF37BC8B}"/>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FDCD85E6-C0A8-45DF-BE3D-70877A8A17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D7FE56AD-8FDB-49EA-B2DC-7355FA906ADE}"/>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E0144EB6-F236-4A92-870E-C691119A8A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F4731C68-A4D5-4C44-955C-6DBFCB22F450}"/>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B95B4B04-E25D-485C-A833-9FB9B6928B1F}"/>
              </a:ext>
            </a:extLst>
          </p:cNvPr>
          <p:cNvSpPr>
            <a:spLocks noGrp="1"/>
          </p:cNvSpPr>
          <p:nvPr>
            <p:ph type="dt" sz="half" idx="10"/>
          </p:nvPr>
        </p:nvSpPr>
        <p:spPr/>
        <p:txBody>
          <a:bodyPr/>
          <a:lstStyle/>
          <a:p>
            <a:fld id="{A1B15484-733D-450E-998D-F4D3F6E335AA}" type="datetimeFigureOut">
              <a:rPr lang="da-DK" smtClean="0"/>
              <a:t>28-10-2019</a:t>
            </a:fld>
            <a:endParaRPr lang="da-DK"/>
          </a:p>
        </p:txBody>
      </p:sp>
      <p:sp>
        <p:nvSpPr>
          <p:cNvPr id="8" name="Pladsholder til sidefod 7">
            <a:extLst>
              <a:ext uri="{FF2B5EF4-FFF2-40B4-BE49-F238E27FC236}">
                <a16:creationId xmlns:a16="http://schemas.microsoft.com/office/drawing/2014/main" id="{78406ABF-07D8-4B9F-AE19-AD04F09E525F}"/>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4591D381-99D5-442D-9A4E-407872A6DA05}"/>
              </a:ext>
            </a:extLst>
          </p:cNvPr>
          <p:cNvSpPr>
            <a:spLocks noGrp="1"/>
          </p:cNvSpPr>
          <p:nvPr>
            <p:ph type="sldNum" sz="quarter" idx="12"/>
          </p:nvPr>
        </p:nvSpPr>
        <p:spPr/>
        <p:txBody>
          <a:bodyPr/>
          <a:lstStyle/>
          <a:p>
            <a:fld id="{AE8901F6-B53D-4779-8DFC-6DAF0F7B5629}" type="slidenum">
              <a:rPr lang="da-DK" smtClean="0"/>
              <a:t>‹nr.›</a:t>
            </a:fld>
            <a:endParaRPr lang="da-DK"/>
          </a:p>
        </p:txBody>
      </p:sp>
    </p:spTree>
    <p:extLst>
      <p:ext uri="{BB962C8B-B14F-4D97-AF65-F5344CB8AC3E}">
        <p14:creationId xmlns:p14="http://schemas.microsoft.com/office/powerpoint/2010/main" val="35490058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2979EE-C1DB-40AD-8867-445F76F732A1}"/>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EE0DCEC9-3AE7-4B68-9474-9DA581052332}"/>
              </a:ext>
            </a:extLst>
          </p:cNvPr>
          <p:cNvSpPr>
            <a:spLocks noGrp="1"/>
          </p:cNvSpPr>
          <p:nvPr>
            <p:ph type="dt" sz="half" idx="10"/>
          </p:nvPr>
        </p:nvSpPr>
        <p:spPr/>
        <p:txBody>
          <a:bodyPr/>
          <a:lstStyle/>
          <a:p>
            <a:fld id="{A1B15484-733D-450E-998D-F4D3F6E335AA}" type="datetimeFigureOut">
              <a:rPr lang="da-DK" smtClean="0"/>
              <a:t>28-10-2019</a:t>
            </a:fld>
            <a:endParaRPr lang="da-DK"/>
          </a:p>
        </p:txBody>
      </p:sp>
      <p:sp>
        <p:nvSpPr>
          <p:cNvPr id="4" name="Pladsholder til sidefod 3">
            <a:extLst>
              <a:ext uri="{FF2B5EF4-FFF2-40B4-BE49-F238E27FC236}">
                <a16:creationId xmlns:a16="http://schemas.microsoft.com/office/drawing/2014/main" id="{4F473BF5-387F-410F-A091-24F8EF3EBBDE}"/>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CC6B05A7-A362-4AFD-931C-F42B047B90E2}"/>
              </a:ext>
            </a:extLst>
          </p:cNvPr>
          <p:cNvSpPr>
            <a:spLocks noGrp="1"/>
          </p:cNvSpPr>
          <p:nvPr>
            <p:ph type="sldNum" sz="quarter" idx="12"/>
          </p:nvPr>
        </p:nvSpPr>
        <p:spPr/>
        <p:txBody>
          <a:bodyPr/>
          <a:lstStyle/>
          <a:p>
            <a:fld id="{AE8901F6-B53D-4779-8DFC-6DAF0F7B5629}" type="slidenum">
              <a:rPr lang="da-DK" smtClean="0"/>
              <a:t>‹nr.›</a:t>
            </a:fld>
            <a:endParaRPr lang="da-DK"/>
          </a:p>
        </p:txBody>
      </p:sp>
    </p:spTree>
    <p:extLst>
      <p:ext uri="{BB962C8B-B14F-4D97-AF65-F5344CB8AC3E}">
        <p14:creationId xmlns:p14="http://schemas.microsoft.com/office/powerpoint/2010/main" val="6645662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33C7E9D4-443C-4589-9E6B-B096BADA2B7E}"/>
              </a:ext>
            </a:extLst>
          </p:cNvPr>
          <p:cNvSpPr>
            <a:spLocks noGrp="1"/>
          </p:cNvSpPr>
          <p:nvPr>
            <p:ph type="dt" sz="half" idx="10"/>
          </p:nvPr>
        </p:nvSpPr>
        <p:spPr/>
        <p:txBody>
          <a:bodyPr/>
          <a:lstStyle/>
          <a:p>
            <a:fld id="{A1B15484-733D-450E-998D-F4D3F6E335AA}" type="datetimeFigureOut">
              <a:rPr lang="da-DK" smtClean="0"/>
              <a:t>28-10-2019</a:t>
            </a:fld>
            <a:endParaRPr lang="da-DK"/>
          </a:p>
        </p:txBody>
      </p:sp>
      <p:sp>
        <p:nvSpPr>
          <p:cNvPr id="3" name="Pladsholder til sidefod 2">
            <a:extLst>
              <a:ext uri="{FF2B5EF4-FFF2-40B4-BE49-F238E27FC236}">
                <a16:creationId xmlns:a16="http://schemas.microsoft.com/office/drawing/2014/main" id="{64152CB0-5A3F-4076-B8F8-440851AC78B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49D9203D-AE33-45C4-8853-2B284771EBB5}"/>
              </a:ext>
            </a:extLst>
          </p:cNvPr>
          <p:cNvSpPr>
            <a:spLocks noGrp="1"/>
          </p:cNvSpPr>
          <p:nvPr>
            <p:ph type="sldNum" sz="quarter" idx="12"/>
          </p:nvPr>
        </p:nvSpPr>
        <p:spPr/>
        <p:txBody>
          <a:bodyPr/>
          <a:lstStyle/>
          <a:p>
            <a:fld id="{AE8901F6-B53D-4779-8DFC-6DAF0F7B5629}" type="slidenum">
              <a:rPr lang="da-DK" smtClean="0"/>
              <a:t>‹nr.›</a:t>
            </a:fld>
            <a:endParaRPr lang="da-DK"/>
          </a:p>
        </p:txBody>
      </p:sp>
    </p:spTree>
    <p:extLst>
      <p:ext uri="{BB962C8B-B14F-4D97-AF65-F5344CB8AC3E}">
        <p14:creationId xmlns:p14="http://schemas.microsoft.com/office/powerpoint/2010/main" val="1160597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D10DD3-FA92-4012-95CB-752E807CF01A}"/>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50476819-113A-4F57-AA35-1272BFC7BF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559515B1-056B-4FB2-8EF2-273CC5BFEC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1A226441-8C14-4CE0-B398-A2C2AD0A3146}"/>
              </a:ext>
            </a:extLst>
          </p:cNvPr>
          <p:cNvSpPr>
            <a:spLocks noGrp="1"/>
          </p:cNvSpPr>
          <p:nvPr>
            <p:ph type="dt" sz="half" idx="10"/>
          </p:nvPr>
        </p:nvSpPr>
        <p:spPr/>
        <p:txBody>
          <a:bodyPr/>
          <a:lstStyle/>
          <a:p>
            <a:fld id="{A1B15484-733D-450E-998D-F4D3F6E335AA}" type="datetimeFigureOut">
              <a:rPr lang="da-DK" smtClean="0"/>
              <a:t>28-10-2019</a:t>
            </a:fld>
            <a:endParaRPr lang="da-DK"/>
          </a:p>
        </p:txBody>
      </p:sp>
      <p:sp>
        <p:nvSpPr>
          <p:cNvPr id="6" name="Pladsholder til sidefod 5">
            <a:extLst>
              <a:ext uri="{FF2B5EF4-FFF2-40B4-BE49-F238E27FC236}">
                <a16:creationId xmlns:a16="http://schemas.microsoft.com/office/drawing/2014/main" id="{2F37E6DC-D0E4-4057-8959-3443DB680D63}"/>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33BB316C-B350-48AC-8B20-5B63E42C17AF}"/>
              </a:ext>
            </a:extLst>
          </p:cNvPr>
          <p:cNvSpPr>
            <a:spLocks noGrp="1"/>
          </p:cNvSpPr>
          <p:nvPr>
            <p:ph type="sldNum" sz="quarter" idx="12"/>
          </p:nvPr>
        </p:nvSpPr>
        <p:spPr/>
        <p:txBody>
          <a:bodyPr/>
          <a:lstStyle/>
          <a:p>
            <a:fld id="{AE8901F6-B53D-4779-8DFC-6DAF0F7B5629}" type="slidenum">
              <a:rPr lang="da-DK" smtClean="0"/>
              <a:t>‹nr.›</a:t>
            </a:fld>
            <a:endParaRPr lang="da-DK"/>
          </a:p>
        </p:txBody>
      </p:sp>
    </p:spTree>
    <p:extLst>
      <p:ext uri="{BB962C8B-B14F-4D97-AF65-F5344CB8AC3E}">
        <p14:creationId xmlns:p14="http://schemas.microsoft.com/office/powerpoint/2010/main" val="12046747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585AD8-EB80-4219-B61D-5DEA1D488B5F}"/>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8EF09BA4-3C44-4C59-A554-11ED8D9FB5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21CA8D06-F5CD-423C-AC4F-DA9E969FB6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DFF60213-8E32-4CA1-9393-A5280901D11D}"/>
              </a:ext>
            </a:extLst>
          </p:cNvPr>
          <p:cNvSpPr>
            <a:spLocks noGrp="1"/>
          </p:cNvSpPr>
          <p:nvPr>
            <p:ph type="dt" sz="half" idx="10"/>
          </p:nvPr>
        </p:nvSpPr>
        <p:spPr/>
        <p:txBody>
          <a:bodyPr/>
          <a:lstStyle/>
          <a:p>
            <a:fld id="{A1B15484-733D-450E-998D-F4D3F6E335AA}" type="datetimeFigureOut">
              <a:rPr lang="da-DK" smtClean="0"/>
              <a:t>28-10-2019</a:t>
            </a:fld>
            <a:endParaRPr lang="da-DK"/>
          </a:p>
        </p:txBody>
      </p:sp>
      <p:sp>
        <p:nvSpPr>
          <p:cNvPr id="6" name="Pladsholder til sidefod 5">
            <a:extLst>
              <a:ext uri="{FF2B5EF4-FFF2-40B4-BE49-F238E27FC236}">
                <a16:creationId xmlns:a16="http://schemas.microsoft.com/office/drawing/2014/main" id="{7905B926-AD44-4CF6-9141-3F840DCA3B05}"/>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7814A5EA-5FE6-4710-90C4-F857E1D07098}"/>
              </a:ext>
            </a:extLst>
          </p:cNvPr>
          <p:cNvSpPr>
            <a:spLocks noGrp="1"/>
          </p:cNvSpPr>
          <p:nvPr>
            <p:ph type="sldNum" sz="quarter" idx="12"/>
          </p:nvPr>
        </p:nvSpPr>
        <p:spPr/>
        <p:txBody>
          <a:bodyPr/>
          <a:lstStyle/>
          <a:p>
            <a:fld id="{AE8901F6-B53D-4779-8DFC-6DAF0F7B5629}" type="slidenum">
              <a:rPr lang="da-DK" smtClean="0"/>
              <a:t>‹nr.›</a:t>
            </a:fld>
            <a:endParaRPr lang="da-DK"/>
          </a:p>
        </p:txBody>
      </p:sp>
    </p:spTree>
    <p:extLst>
      <p:ext uri="{BB962C8B-B14F-4D97-AF65-F5344CB8AC3E}">
        <p14:creationId xmlns:p14="http://schemas.microsoft.com/office/powerpoint/2010/main" val="26604021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9489F9B4-D5B9-44C6-986D-CF04CEBF07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F6E4AF8A-5BDB-4ADB-A5C5-456844A7E0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BE71DF42-9BBF-4D53-A74C-4B17123C92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B15484-733D-450E-998D-F4D3F6E335AA}" type="datetimeFigureOut">
              <a:rPr lang="da-DK" smtClean="0"/>
              <a:t>28-10-2019</a:t>
            </a:fld>
            <a:endParaRPr lang="da-DK"/>
          </a:p>
        </p:txBody>
      </p:sp>
      <p:sp>
        <p:nvSpPr>
          <p:cNvPr id="5" name="Pladsholder til sidefod 4">
            <a:extLst>
              <a:ext uri="{FF2B5EF4-FFF2-40B4-BE49-F238E27FC236}">
                <a16:creationId xmlns:a16="http://schemas.microsoft.com/office/drawing/2014/main" id="{6233564B-6CC0-4302-BDFA-54BBA44EC8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B6D22DF5-9382-402D-8F94-44319CD18C3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8901F6-B53D-4779-8DFC-6DAF0F7B5629}" type="slidenum">
              <a:rPr lang="da-DK" smtClean="0"/>
              <a:t>‹nr.›</a:t>
            </a:fld>
            <a:endParaRPr lang="da-DK"/>
          </a:p>
        </p:txBody>
      </p:sp>
    </p:spTree>
    <p:extLst>
      <p:ext uri="{BB962C8B-B14F-4D97-AF65-F5344CB8AC3E}">
        <p14:creationId xmlns:p14="http://schemas.microsoft.com/office/powerpoint/2010/main" val="19235226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hyperlink" Target="https://www.sentinel-hub.com/explore/eobrowser" TargetMode="Externa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s://ufm.dk/forskning-og-innovation/rumomradet/brug-rummet/Adgang%20til%20data/Copernicus/copernicus-sentineller/sentineller" TargetMode="External"/><Relationship Id="rId2" Type="http://schemas.openxmlformats.org/officeDocument/2006/relationships/hyperlink" Target="http://sentinel.esa.int/web/sentinel/missions/sentinel-1" TargetMode="External"/><Relationship Id="rId1" Type="http://schemas.openxmlformats.org/officeDocument/2006/relationships/slideLayout" Target="../slideLayouts/slideLayout2.xml"/><Relationship Id="rId4" Type="http://schemas.openxmlformats.org/officeDocument/2006/relationships/hyperlink" Target="https://sentinel.esa.int/web/sentinel/missions" TargetMode="External"/></Relationships>
</file>

<file path=ppt/slides/_rels/slide67.xml.rels><?xml version="1.0" encoding="UTF-8" standalone="yes"?>
<Relationships xmlns="http://schemas.openxmlformats.org/package/2006/relationships"><Relationship Id="rId2" Type="http://schemas.openxmlformats.org/officeDocument/2006/relationships/hyperlink" Target="http://sentinel.esa.int/web/sentinel/missions/sentinel-2"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hyperlink" Target="http://sentinel.esa.int/web/sentinel/missions/sentinel-3"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hyperlink" Target="http://sentinel.esa.int/web/sentinel/missions/sentinel-4" TargetMode="Externa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hyperlink" Target="http://sentinel.esa.int/web/sentinel/missions/sentinel-5"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hyperlink" Target="http://sentinel.esa.int/web/sentinel/missions/sentinel-5p"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http://apps.sentinel-hub.com/eo-browser/" TargetMode="External"/><Relationship Id="rId2" Type="http://schemas.openxmlformats.org/officeDocument/2006/relationships/hyperlink" Target="http://www.esa.int/ESA"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terra.nasa.gov/" TargetMode="External"/><Relationship Id="rId2" Type="http://schemas.openxmlformats.org/officeDocument/2006/relationships/hyperlink" Target="https://modis.gsfc.nasa.gov/about/" TargetMode="External"/><Relationship Id="rId1" Type="http://schemas.openxmlformats.org/officeDocument/2006/relationships/slideLayout" Target="../slideLayouts/slideLayout2.xml"/><Relationship Id="rId4" Type="http://schemas.openxmlformats.org/officeDocument/2006/relationships/hyperlink" Target="http://aqua.nasa.gov/" TargetMode="External"/></Relationships>
</file>

<file path=ppt/slides/_rels/slide77.xml.rels><?xml version="1.0" encoding="UTF-8" standalone="yes"?>
<Relationships xmlns="http://schemas.openxmlformats.org/package/2006/relationships"><Relationship Id="rId2" Type="http://schemas.openxmlformats.org/officeDocument/2006/relationships/hyperlink" Target="https://www.esa.int/Our_Activities/Observing_the_Earth/Proba-V/About_Proba-V" TargetMode="Externa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www.boernafgalileo.dk/" TargetMode="External"/><Relationship Id="rId2" Type="http://schemas.openxmlformats.org/officeDocument/2006/relationships/hyperlink" Target="mailto:carsten.skovgaard.andersen@gmail.com" TargetMode="External"/><Relationship Id="rId1" Type="http://schemas.openxmlformats.org/officeDocument/2006/relationships/slideLayout" Target="../slideLayouts/slideLayout1.xml"/><Relationship Id="rId4" Type="http://schemas.openxmlformats.org/officeDocument/2006/relationships/hyperlink" Target="http://www.boernafgalileo.dk/skriv.htm"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1C87DC-9FBC-42E3-8B1E-181F2EB16753}"/>
              </a:ext>
            </a:extLst>
          </p:cNvPr>
          <p:cNvSpPr>
            <a:spLocks noGrp="1"/>
          </p:cNvSpPr>
          <p:nvPr>
            <p:ph type="ctrTitle"/>
          </p:nvPr>
        </p:nvSpPr>
        <p:spPr/>
        <p:txBody>
          <a:bodyPr>
            <a:normAutofit fontScale="90000"/>
          </a:bodyPr>
          <a:lstStyle/>
          <a:p>
            <a:r>
              <a:rPr lang="da-DK" b="1" dirty="0"/>
              <a:t>EO-browseren -</a:t>
            </a:r>
            <a:br>
              <a:rPr lang="da-DK" dirty="0"/>
            </a:br>
            <a:r>
              <a:rPr lang="da-DK" b="1" dirty="0"/>
              <a:t>et nyt redskab til eleverne til at overvåge forurening </a:t>
            </a:r>
            <a:br>
              <a:rPr lang="da-DK" dirty="0"/>
            </a:br>
            <a:endParaRPr lang="da-DK" dirty="0"/>
          </a:p>
        </p:txBody>
      </p:sp>
      <p:sp>
        <p:nvSpPr>
          <p:cNvPr id="3" name="Undertitel 2">
            <a:extLst>
              <a:ext uri="{FF2B5EF4-FFF2-40B4-BE49-F238E27FC236}">
                <a16:creationId xmlns:a16="http://schemas.microsoft.com/office/drawing/2014/main" id="{88E497CE-1169-4911-A35B-8DA084924A73}"/>
              </a:ext>
            </a:extLst>
          </p:cNvPr>
          <p:cNvSpPr>
            <a:spLocks noGrp="1"/>
          </p:cNvSpPr>
          <p:nvPr>
            <p:ph type="subTitle" idx="1"/>
          </p:nvPr>
        </p:nvSpPr>
        <p:spPr/>
        <p:txBody>
          <a:bodyPr/>
          <a:lstStyle/>
          <a:p>
            <a:r>
              <a:rPr lang="da-DK" b="1" dirty="0"/>
              <a:t>- et redskab de kan bruge til undersøgelser i tværfaglige fokus opgaver</a:t>
            </a:r>
            <a:endParaRPr lang="da-DK" dirty="0"/>
          </a:p>
          <a:p>
            <a:endParaRPr lang="da-DK" dirty="0"/>
          </a:p>
        </p:txBody>
      </p:sp>
    </p:spTree>
    <p:extLst>
      <p:ext uri="{BB962C8B-B14F-4D97-AF65-F5344CB8AC3E}">
        <p14:creationId xmlns:p14="http://schemas.microsoft.com/office/powerpoint/2010/main" val="38516679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FB42F8-1D0E-4291-8101-FD2665CCA476}"/>
              </a:ext>
            </a:extLst>
          </p:cNvPr>
          <p:cNvSpPr>
            <a:spLocks noGrp="1"/>
          </p:cNvSpPr>
          <p:nvPr>
            <p:ph type="ctrTitle"/>
          </p:nvPr>
        </p:nvSpPr>
        <p:spPr/>
        <p:txBody>
          <a:bodyPr/>
          <a:lstStyle/>
          <a:p>
            <a:r>
              <a:rPr lang="da-DK" dirty="0"/>
              <a:t>Samme metode til at undersøge Indonesien</a:t>
            </a:r>
          </a:p>
        </p:txBody>
      </p:sp>
      <p:sp>
        <p:nvSpPr>
          <p:cNvPr id="3" name="Undertitel 2">
            <a:extLst>
              <a:ext uri="{FF2B5EF4-FFF2-40B4-BE49-F238E27FC236}">
                <a16:creationId xmlns:a16="http://schemas.microsoft.com/office/drawing/2014/main" id="{762A7CBD-E912-42A4-BF29-331C9257B784}"/>
              </a:ext>
            </a:extLst>
          </p:cNvPr>
          <p:cNvSpPr>
            <a:spLocks noGrp="1"/>
          </p:cNvSpPr>
          <p:nvPr>
            <p:ph type="subTitle" idx="1"/>
          </p:nvPr>
        </p:nvSpPr>
        <p:spPr/>
        <p:txBody>
          <a:bodyPr/>
          <a:lstStyle/>
          <a:p>
            <a:r>
              <a:rPr lang="da-DK" dirty="0"/>
              <a:t>Først </a:t>
            </a:r>
            <a:r>
              <a:rPr lang="da-DK" dirty="0" err="1"/>
              <a:t>Kalimantan</a:t>
            </a:r>
            <a:r>
              <a:rPr lang="da-DK" dirty="0"/>
              <a:t> Syd</a:t>
            </a:r>
          </a:p>
          <a:p>
            <a:r>
              <a:rPr lang="da-DK" dirty="0"/>
              <a:t>Så </a:t>
            </a:r>
            <a:r>
              <a:rPr lang="da-DK" dirty="0" err="1"/>
              <a:t>Kalimantan</a:t>
            </a:r>
            <a:r>
              <a:rPr lang="da-DK" dirty="0"/>
              <a:t> Vest</a:t>
            </a:r>
          </a:p>
        </p:txBody>
      </p:sp>
    </p:spTree>
    <p:extLst>
      <p:ext uri="{BB962C8B-B14F-4D97-AF65-F5344CB8AC3E}">
        <p14:creationId xmlns:p14="http://schemas.microsoft.com/office/powerpoint/2010/main" val="9809876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BA379010-E394-4436-A4AB-CA0E8A5E3D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4858"/>
            <a:ext cx="12192000" cy="6088284"/>
          </a:xfrm>
          <a:prstGeom prst="rect">
            <a:avLst/>
          </a:prstGeom>
        </p:spPr>
      </p:pic>
    </p:spTree>
    <p:extLst>
      <p:ext uri="{BB962C8B-B14F-4D97-AF65-F5344CB8AC3E}">
        <p14:creationId xmlns:p14="http://schemas.microsoft.com/office/powerpoint/2010/main" val="13111003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2A263328-B598-46FE-A400-599FE6B97B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4858"/>
            <a:ext cx="12192000" cy="6088284"/>
          </a:xfrm>
          <a:prstGeom prst="rect">
            <a:avLst/>
          </a:prstGeom>
        </p:spPr>
      </p:pic>
    </p:spTree>
    <p:extLst>
      <p:ext uri="{BB962C8B-B14F-4D97-AF65-F5344CB8AC3E}">
        <p14:creationId xmlns:p14="http://schemas.microsoft.com/office/powerpoint/2010/main" val="30247669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FB12FC96-3A5B-4766-87C6-5D4A65704B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3650"/>
            <a:ext cx="12192000" cy="5650700"/>
          </a:xfrm>
          <a:prstGeom prst="rect">
            <a:avLst/>
          </a:prstGeom>
        </p:spPr>
      </p:pic>
    </p:spTree>
    <p:extLst>
      <p:ext uri="{BB962C8B-B14F-4D97-AF65-F5344CB8AC3E}">
        <p14:creationId xmlns:p14="http://schemas.microsoft.com/office/powerpoint/2010/main" val="40266634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303EF959-A65B-458B-85B7-40BCA5E81A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4858"/>
            <a:ext cx="12192000" cy="6088284"/>
          </a:xfrm>
          <a:prstGeom prst="rect">
            <a:avLst/>
          </a:prstGeom>
        </p:spPr>
      </p:pic>
    </p:spTree>
    <p:extLst>
      <p:ext uri="{BB962C8B-B14F-4D97-AF65-F5344CB8AC3E}">
        <p14:creationId xmlns:p14="http://schemas.microsoft.com/office/powerpoint/2010/main" val="41161967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DD6D3DD3-58A9-4FB0-B25B-E7178177D8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4858"/>
            <a:ext cx="12192000" cy="6088284"/>
          </a:xfrm>
          <a:prstGeom prst="rect">
            <a:avLst/>
          </a:prstGeom>
        </p:spPr>
      </p:pic>
    </p:spTree>
    <p:extLst>
      <p:ext uri="{BB962C8B-B14F-4D97-AF65-F5344CB8AC3E}">
        <p14:creationId xmlns:p14="http://schemas.microsoft.com/office/powerpoint/2010/main" val="34877649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E92CD3-DED6-45ED-A7AB-D12737BDDF74}"/>
              </a:ext>
            </a:extLst>
          </p:cNvPr>
          <p:cNvSpPr>
            <a:spLocks noGrp="1"/>
          </p:cNvSpPr>
          <p:nvPr>
            <p:ph type="title"/>
          </p:nvPr>
        </p:nvSpPr>
        <p:spPr>
          <a:xfrm>
            <a:off x="838200" y="365125"/>
            <a:ext cx="10515600" cy="3984999"/>
          </a:xfrm>
        </p:spPr>
        <p:txBody>
          <a:bodyPr>
            <a:normAutofit/>
          </a:bodyPr>
          <a:lstStyle/>
          <a:p>
            <a:r>
              <a:rPr lang="da-DK" dirty="0"/>
              <a:t>Timelaps fra </a:t>
            </a:r>
            <a:r>
              <a:rPr lang="da-DK" dirty="0" err="1"/>
              <a:t>Kalimatan</a:t>
            </a:r>
            <a:r>
              <a:rPr lang="da-DK" dirty="0"/>
              <a:t> – før branden og under branden - først true </a:t>
            </a:r>
            <a:r>
              <a:rPr lang="da-DK" dirty="0" err="1"/>
              <a:t>color</a:t>
            </a:r>
            <a:r>
              <a:rPr lang="da-DK" dirty="0"/>
              <a:t>, derefter short </a:t>
            </a:r>
            <a:r>
              <a:rPr lang="da-DK" dirty="0" err="1"/>
              <a:t>wave</a:t>
            </a:r>
            <a:r>
              <a:rPr lang="da-DK" dirty="0"/>
              <a:t> </a:t>
            </a:r>
            <a:r>
              <a:rPr lang="da-DK" dirty="0" err="1"/>
              <a:t>infrared</a:t>
            </a:r>
            <a:r>
              <a:rPr lang="da-DK" dirty="0"/>
              <a:t>.</a:t>
            </a:r>
          </a:p>
        </p:txBody>
      </p:sp>
    </p:spTree>
    <p:extLst>
      <p:ext uri="{BB962C8B-B14F-4D97-AF65-F5344CB8AC3E}">
        <p14:creationId xmlns:p14="http://schemas.microsoft.com/office/powerpoint/2010/main" val="23230507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B3B4E714-3361-4FCC-A576-CE60807F94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990600"/>
            <a:ext cx="4876800" cy="4876800"/>
          </a:xfrm>
          <a:prstGeom prst="rect">
            <a:avLst/>
          </a:prstGeom>
        </p:spPr>
      </p:pic>
    </p:spTree>
    <p:extLst>
      <p:ext uri="{BB962C8B-B14F-4D97-AF65-F5344CB8AC3E}">
        <p14:creationId xmlns:p14="http://schemas.microsoft.com/office/powerpoint/2010/main" val="32621084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36244F28-1EAF-4A97-9072-1E236B9C79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990600"/>
            <a:ext cx="4876800" cy="4876800"/>
          </a:xfrm>
          <a:prstGeom prst="rect">
            <a:avLst/>
          </a:prstGeom>
        </p:spPr>
      </p:pic>
    </p:spTree>
    <p:extLst>
      <p:ext uri="{BB962C8B-B14F-4D97-AF65-F5344CB8AC3E}">
        <p14:creationId xmlns:p14="http://schemas.microsoft.com/office/powerpoint/2010/main" val="14012768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4FBAD9DC-B306-4DA0-9AC4-60428D34E7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5645"/>
            <a:ext cx="12192000" cy="6126710"/>
          </a:xfrm>
          <a:prstGeom prst="rect">
            <a:avLst/>
          </a:prstGeom>
        </p:spPr>
      </p:pic>
    </p:spTree>
    <p:extLst>
      <p:ext uri="{BB962C8B-B14F-4D97-AF65-F5344CB8AC3E}">
        <p14:creationId xmlns:p14="http://schemas.microsoft.com/office/powerpoint/2010/main" val="20308680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BA0A16-7017-40C7-883C-5CB2883C850D}"/>
              </a:ext>
            </a:extLst>
          </p:cNvPr>
          <p:cNvSpPr>
            <a:spLocks noGrp="1"/>
          </p:cNvSpPr>
          <p:nvPr>
            <p:ph type="ctrTitle"/>
          </p:nvPr>
        </p:nvSpPr>
        <p:spPr/>
        <p:txBody>
          <a:bodyPr/>
          <a:lstStyle/>
          <a:p>
            <a:r>
              <a:rPr lang="da-DK" dirty="0"/>
              <a:t>Billeder fra </a:t>
            </a:r>
            <a:r>
              <a:rPr lang="da-DK" dirty="0" err="1"/>
              <a:t>Eobrowseren</a:t>
            </a:r>
            <a:endParaRPr lang="da-DK" dirty="0"/>
          </a:p>
        </p:txBody>
      </p:sp>
      <p:sp>
        <p:nvSpPr>
          <p:cNvPr id="3" name="Undertitel 2">
            <a:extLst>
              <a:ext uri="{FF2B5EF4-FFF2-40B4-BE49-F238E27FC236}">
                <a16:creationId xmlns:a16="http://schemas.microsoft.com/office/drawing/2014/main" id="{A77B4281-65C4-4F74-A85F-660296DC1225}"/>
              </a:ext>
            </a:extLst>
          </p:cNvPr>
          <p:cNvSpPr>
            <a:spLocks noGrp="1"/>
          </p:cNvSpPr>
          <p:nvPr>
            <p:ph type="subTitle" idx="1"/>
          </p:nvPr>
        </p:nvSpPr>
        <p:spPr/>
        <p:txBody>
          <a:bodyPr/>
          <a:lstStyle/>
          <a:p>
            <a:r>
              <a:rPr lang="da-DK" dirty="0">
                <a:hlinkClick r:id="rId2"/>
              </a:rPr>
              <a:t>https://www.sentinel-hub.com/explore/eobrowser</a:t>
            </a:r>
            <a:endParaRPr lang="da-DK" dirty="0"/>
          </a:p>
          <a:p>
            <a:endParaRPr lang="da-DK" dirty="0"/>
          </a:p>
          <a:p>
            <a:r>
              <a:rPr lang="da-DK" dirty="0"/>
              <a:t>Opret dig -log in - læs userguide - </a:t>
            </a:r>
            <a:r>
              <a:rPr lang="da-DK" dirty="0" err="1"/>
              <a:t>explore</a:t>
            </a:r>
            <a:endParaRPr lang="da-DK" dirty="0"/>
          </a:p>
        </p:txBody>
      </p:sp>
    </p:spTree>
    <p:extLst>
      <p:ext uri="{BB962C8B-B14F-4D97-AF65-F5344CB8AC3E}">
        <p14:creationId xmlns:p14="http://schemas.microsoft.com/office/powerpoint/2010/main" val="41469597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7FA668-4407-44ED-854C-04F4F5F11116}"/>
              </a:ext>
            </a:extLst>
          </p:cNvPr>
          <p:cNvSpPr>
            <a:spLocks noGrp="1"/>
          </p:cNvSpPr>
          <p:nvPr>
            <p:ph type="ctrTitle"/>
          </p:nvPr>
        </p:nvSpPr>
        <p:spPr/>
        <p:txBody>
          <a:bodyPr/>
          <a:lstStyle/>
          <a:p>
            <a:r>
              <a:rPr lang="da-DK" dirty="0"/>
              <a:t>Flere fotos</a:t>
            </a:r>
          </a:p>
        </p:txBody>
      </p:sp>
      <p:sp>
        <p:nvSpPr>
          <p:cNvPr id="3" name="Undertitel 2">
            <a:extLst>
              <a:ext uri="{FF2B5EF4-FFF2-40B4-BE49-F238E27FC236}">
                <a16:creationId xmlns:a16="http://schemas.microsoft.com/office/drawing/2014/main" id="{0B2943CC-0B4D-43DE-BD5D-BD46F22CC28F}"/>
              </a:ext>
            </a:extLst>
          </p:cNvPr>
          <p:cNvSpPr>
            <a:spLocks noGrp="1"/>
          </p:cNvSpPr>
          <p:nvPr>
            <p:ph type="subTitle" idx="1"/>
          </p:nvPr>
        </p:nvSpPr>
        <p:spPr/>
        <p:txBody>
          <a:bodyPr/>
          <a:lstStyle/>
          <a:p>
            <a:r>
              <a:rPr lang="da-DK" dirty="0"/>
              <a:t>Først en brand i Afrika i True </a:t>
            </a:r>
            <a:r>
              <a:rPr lang="da-DK" dirty="0" err="1"/>
              <a:t>Color</a:t>
            </a:r>
            <a:r>
              <a:rPr lang="da-DK" dirty="0"/>
              <a:t> og SWIR</a:t>
            </a:r>
          </a:p>
          <a:p>
            <a:r>
              <a:rPr lang="da-DK" dirty="0"/>
              <a:t>Så et foto af Makedonien, hvor banditter tænder skovbrande for at skabe kaos</a:t>
            </a:r>
          </a:p>
        </p:txBody>
      </p:sp>
    </p:spTree>
    <p:extLst>
      <p:ext uri="{BB962C8B-B14F-4D97-AF65-F5344CB8AC3E}">
        <p14:creationId xmlns:p14="http://schemas.microsoft.com/office/powerpoint/2010/main" val="33588719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1EB7B38C-FC85-48C1-B944-9299847EB3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8697"/>
            <a:ext cx="12192000" cy="6080606"/>
          </a:xfrm>
          <a:prstGeom prst="rect">
            <a:avLst/>
          </a:prstGeom>
        </p:spPr>
      </p:pic>
    </p:spTree>
    <p:extLst>
      <p:ext uri="{BB962C8B-B14F-4D97-AF65-F5344CB8AC3E}">
        <p14:creationId xmlns:p14="http://schemas.microsoft.com/office/powerpoint/2010/main" val="429167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4A9ADB46-F8C0-43A9-932F-60F4EBBD61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8697"/>
            <a:ext cx="12192000" cy="6080606"/>
          </a:xfrm>
          <a:prstGeom prst="rect">
            <a:avLst/>
          </a:prstGeom>
        </p:spPr>
      </p:pic>
    </p:spTree>
    <p:extLst>
      <p:ext uri="{BB962C8B-B14F-4D97-AF65-F5344CB8AC3E}">
        <p14:creationId xmlns:p14="http://schemas.microsoft.com/office/powerpoint/2010/main" val="1979444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20252F94-90D2-4EEC-B210-90A1CF120A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3650"/>
            <a:ext cx="12192000" cy="5650700"/>
          </a:xfrm>
          <a:prstGeom prst="rect">
            <a:avLst/>
          </a:prstGeom>
        </p:spPr>
      </p:pic>
    </p:spTree>
    <p:extLst>
      <p:ext uri="{BB962C8B-B14F-4D97-AF65-F5344CB8AC3E}">
        <p14:creationId xmlns:p14="http://schemas.microsoft.com/office/powerpoint/2010/main" val="34066665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0B539D-BC25-4E9A-8CBA-B021C99A6B88}"/>
              </a:ext>
            </a:extLst>
          </p:cNvPr>
          <p:cNvSpPr>
            <a:spLocks noGrp="1"/>
          </p:cNvSpPr>
          <p:nvPr>
            <p:ph type="ctrTitle"/>
          </p:nvPr>
        </p:nvSpPr>
        <p:spPr/>
        <p:txBody>
          <a:bodyPr/>
          <a:lstStyle/>
          <a:p>
            <a:r>
              <a:rPr lang="da-DK" dirty="0"/>
              <a:t>Et redskab til Undersøgelse</a:t>
            </a:r>
          </a:p>
        </p:txBody>
      </p:sp>
      <p:sp>
        <p:nvSpPr>
          <p:cNvPr id="3" name="Undertitel 2">
            <a:extLst>
              <a:ext uri="{FF2B5EF4-FFF2-40B4-BE49-F238E27FC236}">
                <a16:creationId xmlns:a16="http://schemas.microsoft.com/office/drawing/2014/main" id="{31E46A3E-BF4D-481B-BD2D-3B84DBC5D52E}"/>
              </a:ext>
            </a:extLst>
          </p:cNvPr>
          <p:cNvSpPr>
            <a:spLocks noGrp="1"/>
          </p:cNvSpPr>
          <p:nvPr>
            <p:ph type="subTitle" idx="1"/>
          </p:nvPr>
        </p:nvSpPr>
        <p:spPr/>
        <p:txBody>
          <a:bodyPr>
            <a:normAutofit lnSpcReduction="10000"/>
          </a:bodyPr>
          <a:lstStyle/>
          <a:p>
            <a:r>
              <a:rPr lang="da-DK" dirty="0"/>
              <a:t>Enkelt at bruge for eleverne.</a:t>
            </a:r>
          </a:p>
          <a:p>
            <a:r>
              <a:rPr lang="da-DK" dirty="0"/>
              <a:t>God kvalitet.</a:t>
            </a:r>
          </a:p>
          <a:p>
            <a:r>
              <a:rPr lang="da-DK" dirty="0"/>
              <a:t>Fremmer engagement i at bekæmpe klimakrisen.</a:t>
            </a:r>
          </a:p>
          <a:p>
            <a:r>
              <a:rPr lang="da-DK" dirty="0"/>
              <a:t>Fremmer elevernes engagement i at lære naturfag. </a:t>
            </a:r>
          </a:p>
        </p:txBody>
      </p:sp>
    </p:spTree>
    <p:extLst>
      <p:ext uri="{BB962C8B-B14F-4D97-AF65-F5344CB8AC3E}">
        <p14:creationId xmlns:p14="http://schemas.microsoft.com/office/powerpoint/2010/main" val="8178735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59EBFE-DFAF-4ED1-8EE8-20C3E3EB4FBF}"/>
              </a:ext>
            </a:extLst>
          </p:cNvPr>
          <p:cNvSpPr>
            <a:spLocks noGrp="1"/>
          </p:cNvSpPr>
          <p:nvPr>
            <p:ph type="ctrTitle"/>
          </p:nvPr>
        </p:nvSpPr>
        <p:spPr/>
        <p:txBody>
          <a:bodyPr/>
          <a:lstStyle/>
          <a:p>
            <a:r>
              <a:rPr lang="da-DK" dirty="0"/>
              <a:t>For sjovt</a:t>
            </a:r>
          </a:p>
        </p:txBody>
      </p:sp>
      <p:sp>
        <p:nvSpPr>
          <p:cNvPr id="3" name="Undertitel 2">
            <a:extLst>
              <a:ext uri="{FF2B5EF4-FFF2-40B4-BE49-F238E27FC236}">
                <a16:creationId xmlns:a16="http://schemas.microsoft.com/office/drawing/2014/main" id="{CC064A8F-0FAB-47AB-9C75-DB24099B7669}"/>
              </a:ext>
            </a:extLst>
          </p:cNvPr>
          <p:cNvSpPr>
            <a:spLocks noGrp="1"/>
          </p:cNvSpPr>
          <p:nvPr>
            <p:ph type="subTitle" idx="1"/>
          </p:nvPr>
        </p:nvSpPr>
        <p:spPr/>
        <p:txBody>
          <a:bodyPr/>
          <a:lstStyle/>
          <a:p>
            <a:r>
              <a:rPr lang="da-DK" dirty="0"/>
              <a:t>Jeg hørte om et vulkanudbrud fra Etna den 27.7.19</a:t>
            </a:r>
          </a:p>
          <a:p>
            <a:r>
              <a:rPr lang="da-DK" dirty="0"/>
              <a:t>Her er det – først true </a:t>
            </a:r>
            <a:r>
              <a:rPr lang="da-DK" dirty="0" err="1"/>
              <a:t>Color</a:t>
            </a:r>
            <a:r>
              <a:rPr lang="da-DK" dirty="0"/>
              <a:t>, så SWIR - bånd 12, 8a og 4</a:t>
            </a:r>
          </a:p>
        </p:txBody>
      </p:sp>
    </p:spTree>
    <p:extLst>
      <p:ext uri="{BB962C8B-B14F-4D97-AF65-F5344CB8AC3E}">
        <p14:creationId xmlns:p14="http://schemas.microsoft.com/office/powerpoint/2010/main" val="262016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87965A74-ABFF-4403-B6B2-CC625BBF9A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4858"/>
            <a:ext cx="12192000" cy="6088284"/>
          </a:xfrm>
          <a:prstGeom prst="rect">
            <a:avLst/>
          </a:prstGeom>
        </p:spPr>
      </p:pic>
    </p:spTree>
    <p:extLst>
      <p:ext uri="{BB962C8B-B14F-4D97-AF65-F5344CB8AC3E}">
        <p14:creationId xmlns:p14="http://schemas.microsoft.com/office/powerpoint/2010/main" val="12134680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2541BFEE-EDF8-47CD-8ACA-0EEA34956D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4858"/>
            <a:ext cx="12192000" cy="6088284"/>
          </a:xfrm>
          <a:prstGeom prst="rect">
            <a:avLst/>
          </a:prstGeom>
        </p:spPr>
      </p:pic>
    </p:spTree>
    <p:extLst>
      <p:ext uri="{BB962C8B-B14F-4D97-AF65-F5344CB8AC3E}">
        <p14:creationId xmlns:p14="http://schemas.microsoft.com/office/powerpoint/2010/main" val="13085156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A2C137-C475-4E6A-9605-34C937A9044B}"/>
              </a:ext>
            </a:extLst>
          </p:cNvPr>
          <p:cNvSpPr>
            <a:spLocks noGrp="1"/>
          </p:cNvSpPr>
          <p:nvPr>
            <p:ph type="ctrTitle"/>
          </p:nvPr>
        </p:nvSpPr>
        <p:spPr/>
        <p:txBody>
          <a:bodyPr/>
          <a:lstStyle/>
          <a:p>
            <a:r>
              <a:rPr lang="da-DK" dirty="0"/>
              <a:t>Et udbrud fra Etna den 26. dec. 2018</a:t>
            </a:r>
          </a:p>
        </p:txBody>
      </p:sp>
      <p:sp>
        <p:nvSpPr>
          <p:cNvPr id="3" name="Undertitel 2">
            <a:extLst>
              <a:ext uri="{FF2B5EF4-FFF2-40B4-BE49-F238E27FC236}">
                <a16:creationId xmlns:a16="http://schemas.microsoft.com/office/drawing/2014/main" id="{5362B80C-0B14-459D-BA8B-5B57BE958DC2}"/>
              </a:ext>
            </a:extLst>
          </p:cNvPr>
          <p:cNvSpPr>
            <a:spLocks noGrp="1"/>
          </p:cNvSpPr>
          <p:nvPr>
            <p:ph type="subTitle" idx="1"/>
          </p:nvPr>
        </p:nvSpPr>
        <p:spPr/>
        <p:txBody>
          <a:bodyPr/>
          <a:lstStyle/>
          <a:p>
            <a:r>
              <a:rPr lang="da-DK" dirty="0"/>
              <a:t>Først true </a:t>
            </a:r>
            <a:r>
              <a:rPr lang="da-DK" dirty="0" err="1"/>
              <a:t>Color</a:t>
            </a:r>
            <a:r>
              <a:rPr lang="da-DK" dirty="0"/>
              <a:t> – så False </a:t>
            </a:r>
            <a:r>
              <a:rPr lang="da-DK" dirty="0" err="1"/>
              <a:t>color</a:t>
            </a:r>
            <a:endParaRPr lang="da-DK" dirty="0"/>
          </a:p>
        </p:txBody>
      </p:sp>
    </p:spTree>
    <p:extLst>
      <p:ext uri="{BB962C8B-B14F-4D97-AF65-F5344CB8AC3E}">
        <p14:creationId xmlns:p14="http://schemas.microsoft.com/office/powerpoint/2010/main" val="20589002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DC2AC1A1-1EB3-4A3E-9C19-9D04237DE6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9834"/>
            <a:ext cx="12192000" cy="5578331"/>
          </a:xfrm>
          <a:prstGeom prst="rect">
            <a:avLst/>
          </a:prstGeom>
        </p:spPr>
      </p:pic>
    </p:spTree>
    <p:extLst>
      <p:ext uri="{BB962C8B-B14F-4D97-AF65-F5344CB8AC3E}">
        <p14:creationId xmlns:p14="http://schemas.microsoft.com/office/powerpoint/2010/main" val="42093954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FB933B-C18B-4B82-A381-E76604A1B4D2}"/>
              </a:ext>
            </a:extLst>
          </p:cNvPr>
          <p:cNvSpPr>
            <a:spLocks noGrp="1"/>
          </p:cNvSpPr>
          <p:nvPr>
            <p:ph type="title"/>
          </p:nvPr>
        </p:nvSpPr>
        <p:spPr/>
        <p:txBody>
          <a:bodyPr/>
          <a:lstStyle/>
          <a:p>
            <a:r>
              <a:rPr lang="da-DK" dirty="0"/>
              <a:t>Søgning efter skovbranden på Gran Canaria</a:t>
            </a:r>
          </a:p>
        </p:txBody>
      </p:sp>
      <p:sp>
        <p:nvSpPr>
          <p:cNvPr id="3" name="Pladsholder til billede 2">
            <a:extLst>
              <a:ext uri="{FF2B5EF4-FFF2-40B4-BE49-F238E27FC236}">
                <a16:creationId xmlns:a16="http://schemas.microsoft.com/office/drawing/2014/main" id="{3C20D578-0790-4E1A-89FA-06D01CC13C40}"/>
              </a:ext>
            </a:extLst>
          </p:cNvPr>
          <p:cNvSpPr>
            <a:spLocks noGrp="1"/>
          </p:cNvSpPr>
          <p:nvPr>
            <p:ph type="pic" idx="1"/>
          </p:nvPr>
        </p:nvSpPr>
        <p:spPr/>
      </p:sp>
      <p:pic>
        <p:nvPicPr>
          <p:cNvPr id="5" name="Billede 4">
            <a:extLst>
              <a:ext uri="{FF2B5EF4-FFF2-40B4-BE49-F238E27FC236}">
                <a16:creationId xmlns:a16="http://schemas.microsoft.com/office/drawing/2014/main" id="{36F32804-6ABF-4582-A500-2F9BBED3F1A9}"/>
              </a:ext>
            </a:extLst>
          </p:cNvPr>
          <p:cNvPicPr>
            <a:picLocks noChangeAspect="1"/>
          </p:cNvPicPr>
          <p:nvPr/>
        </p:nvPicPr>
        <p:blipFill>
          <a:blip r:embed="rId2"/>
          <a:stretch>
            <a:fillRect/>
          </a:stretch>
        </p:blipFill>
        <p:spPr>
          <a:xfrm>
            <a:off x="5221024" y="1781807"/>
            <a:ext cx="6096528" cy="3429297"/>
          </a:xfrm>
          <a:prstGeom prst="rect">
            <a:avLst/>
          </a:prstGeom>
        </p:spPr>
      </p:pic>
      <p:sp>
        <p:nvSpPr>
          <p:cNvPr id="4" name="Pladsholder til tekst 3">
            <a:extLst>
              <a:ext uri="{FF2B5EF4-FFF2-40B4-BE49-F238E27FC236}">
                <a16:creationId xmlns:a16="http://schemas.microsoft.com/office/drawing/2014/main" id="{E11788B1-3BD0-4572-8288-F330CA9260F3}"/>
              </a:ext>
            </a:extLst>
          </p:cNvPr>
          <p:cNvSpPr>
            <a:spLocks noGrp="1"/>
          </p:cNvSpPr>
          <p:nvPr>
            <p:ph type="body" sz="half" idx="2"/>
          </p:nvPr>
        </p:nvSpPr>
        <p:spPr/>
        <p:txBody>
          <a:bodyPr/>
          <a:lstStyle/>
          <a:p>
            <a:r>
              <a:rPr lang="da-DK" sz="2000" dirty="0"/>
              <a:t>Jeg havde hørt om skovbranden på Gran Canaria. Derfor undersøgte jeg området med </a:t>
            </a:r>
            <a:r>
              <a:rPr lang="da-DK" sz="2000" dirty="0" err="1"/>
              <a:t>Sentinel</a:t>
            </a:r>
            <a:r>
              <a:rPr lang="da-DK" sz="2000" dirty="0"/>
              <a:t> 2a i perioden efter midten af august.</a:t>
            </a:r>
          </a:p>
          <a:p>
            <a:r>
              <a:rPr lang="da-DK" sz="2000" dirty="0"/>
              <a:t>Jeg så straks røgen.</a:t>
            </a:r>
          </a:p>
          <a:p>
            <a:r>
              <a:rPr lang="da-DK" sz="2000" dirty="0"/>
              <a:t>Jeg lagde forskellige bånd på og opdagede, at branden blev meget tydelig med båndet SWIR –short </a:t>
            </a:r>
            <a:r>
              <a:rPr lang="da-DK" sz="2000" dirty="0" err="1"/>
              <a:t>wave</a:t>
            </a:r>
            <a:r>
              <a:rPr lang="da-DK" sz="2000" dirty="0"/>
              <a:t> </a:t>
            </a:r>
            <a:r>
              <a:rPr lang="da-DK" sz="2000" dirty="0" err="1"/>
              <a:t>infrared</a:t>
            </a:r>
            <a:r>
              <a:rPr lang="da-DK" sz="2000" dirty="0"/>
              <a:t>, 700 nm-2500 nm. Flammerne kunne ses på det infrarøde foto, og de afsvedne områder fremstod brune</a:t>
            </a:r>
            <a:r>
              <a:rPr lang="da-DK" dirty="0"/>
              <a:t>.</a:t>
            </a:r>
          </a:p>
        </p:txBody>
      </p:sp>
    </p:spTree>
    <p:extLst>
      <p:ext uri="{BB962C8B-B14F-4D97-AF65-F5344CB8AC3E}">
        <p14:creationId xmlns:p14="http://schemas.microsoft.com/office/powerpoint/2010/main" val="10059086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5872097-8C65-40A4-8E0A-58C769E25C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1975"/>
            <a:ext cx="12192000" cy="5734050"/>
          </a:xfrm>
          <a:prstGeom prst="rect">
            <a:avLst/>
          </a:prstGeom>
        </p:spPr>
      </p:pic>
    </p:spTree>
    <p:extLst>
      <p:ext uri="{BB962C8B-B14F-4D97-AF65-F5344CB8AC3E}">
        <p14:creationId xmlns:p14="http://schemas.microsoft.com/office/powerpoint/2010/main" val="27170401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6A674A-EECD-4F0C-925A-8D51BA6AF2CF}"/>
              </a:ext>
            </a:extLst>
          </p:cNvPr>
          <p:cNvSpPr>
            <a:spLocks noGrp="1"/>
          </p:cNvSpPr>
          <p:nvPr>
            <p:ph type="ctrTitle"/>
          </p:nvPr>
        </p:nvSpPr>
        <p:spPr/>
        <p:txBody>
          <a:bodyPr>
            <a:normAutofit fontScale="90000"/>
          </a:bodyPr>
          <a:lstStyle/>
          <a:p>
            <a:r>
              <a:rPr lang="da-DK" dirty="0"/>
              <a:t>På jagt efter at vise algevækst i Østersøen denne sommer</a:t>
            </a:r>
          </a:p>
        </p:txBody>
      </p:sp>
      <p:sp>
        <p:nvSpPr>
          <p:cNvPr id="3" name="Undertitel 2">
            <a:extLst>
              <a:ext uri="{FF2B5EF4-FFF2-40B4-BE49-F238E27FC236}">
                <a16:creationId xmlns:a16="http://schemas.microsoft.com/office/drawing/2014/main" id="{85137465-BB42-492C-ABB4-23D1ECFC9AB1}"/>
              </a:ext>
            </a:extLst>
          </p:cNvPr>
          <p:cNvSpPr>
            <a:spLocks noGrp="1"/>
          </p:cNvSpPr>
          <p:nvPr>
            <p:ph type="subTitle" idx="1"/>
          </p:nvPr>
        </p:nvSpPr>
        <p:spPr/>
        <p:txBody>
          <a:bodyPr>
            <a:normAutofit fontScale="70000" lnSpcReduction="20000"/>
          </a:bodyPr>
          <a:lstStyle/>
          <a:p>
            <a:r>
              <a:rPr lang="da-DK" dirty="0"/>
              <a:t>Først et foto fra den 24.7. i true </a:t>
            </a:r>
            <a:r>
              <a:rPr lang="da-DK" dirty="0" err="1"/>
              <a:t>color</a:t>
            </a:r>
            <a:r>
              <a:rPr lang="da-DK" dirty="0"/>
              <a:t> – derefter i båndet NDVI -</a:t>
            </a:r>
          </a:p>
          <a:p>
            <a:r>
              <a:rPr lang="da-DK" dirty="0"/>
              <a:t>Bånd B8-B4 - </a:t>
            </a:r>
            <a:r>
              <a:rPr lang="en-US" dirty="0"/>
              <a:t>Enhanced Vegetation Index (EVI) uses the NIR, red and blue channels to measure healthy vegetation, pixel by pixel with a simple algorithm</a:t>
            </a:r>
            <a:r>
              <a:rPr lang="da-DK" dirty="0"/>
              <a:t>.</a:t>
            </a:r>
          </a:p>
          <a:p>
            <a:r>
              <a:rPr lang="da-DK" dirty="0"/>
              <a:t> Algerne ses tydeligt. En timelaps viser algevæksten. Fremragende undersøgelse. Perspektivering: Overgødskning og iltsvind.</a:t>
            </a:r>
          </a:p>
          <a:p>
            <a:r>
              <a:rPr lang="da-DK" dirty="0"/>
              <a:t>Engagement i at beskytte farvandene mod iltsvind. Havbunden dør i kæmpe områder.</a:t>
            </a:r>
          </a:p>
        </p:txBody>
      </p:sp>
    </p:spTree>
    <p:extLst>
      <p:ext uri="{BB962C8B-B14F-4D97-AF65-F5344CB8AC3E}">
        <p14:creationId xmlns:p14="http://schemas.microsoft.com/office/powerpoint/2010/main" val="38038438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74F34A8A-5C20-4AAC-9C4C-5DD11E3947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4858"/>
            <a:ext cx="12192000" cy="6088284"/>
          </a:xfrm>
          <a:prstGeom prst="rect">
            <a:avLst/>
          </a:prstGeom>
        </p:spPr>
      </p:pic>
    </p:spTree>
    <p:extLst>
      <p:ext uri="{BB962C8B-B14F-4D97-AF65-F5344CB8AC3E}">
        <p14:creationId xmlns:p14="http://schemas.microsoft.com/office/powerpoint/2010/main" val="39229359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2918B1F4-E325-4C0B-8B96-A35138501F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4858"/>
            <a:ext cx="12192000" cy="6088284"/>
          </a:xfrm>
          <a:prstGeom prst="rect">
            <a:avLst/>
          </a:prstGeom>
        </p:spPr>
      </p:pic>
    </p:spTree>
    <p:extLst>
      <p:ext uri="{BB962C8B-B14F-4D97-AF65-F5344CB8AC3E}">
        <p14:creationId xmlns:p14="http://schemas.microsoft.com/office/powerpoint/2010/main" val="642644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023094-DF62-41E9-A41D-06C3EB5B3DE1}"/>
              </a:ext>
            </a:extLst>
          </p:cNvPr>
          <p:cNvSpPr>
            <a:spLocks noGrp="1"/>
          </p:cNvSpPr>
          <p:nvPr>
            <p:ph type="ctrTitle"/>
          </p:nvPr>
        </p:nvSpPr>
        <p:spPr/>
        <p:txBody>
          <a:bodyPr/>
          <a:lstStyle/>
          <a:p>
            <a:r>
              <a:rPr lang="da-DK" dirty="0"/>
              <a:t>Timelaps af algeblomstringen</a:t>
            </a:r>
          </a:p>
        </p:txBody>
      </p:sp>
      <p:sp>
        <p:nvSpPr>
          <p:cNvPr id="3" name="Undertitel 2">
            <a:extLst>
              <a:ext uri="{FF2B5EF4-FFF2-40B4-BE49-F238E27FC236}">
                <a16:creationId xmlns:a16="http://schemas.microsoft.com/office/drawing/2014/main" id="{046AD9F8-BC5C-49BB-BC70-06AC669FF43E}"/>
              </a:ext>
            </a:extLst>
          </p:cNvPr>
          <p:cNvSpPr>
            <a:spLocks noGrp="1"/>
          </p:cNvSpPr>
          <p:nvPr>
            <p:ph type="subTitle" idx="1"/>
          </p:nvPr>
        </p:nvSpPr>
        <p:spPr/>
        <p:txBody>
          <a:bodyPr/>
          <a:lstStyle/>
          <a:p>
            <a:endParaRPr lang="da-DK"/>
          </a:p>
        </p:txBody>
      </p:sp>
    </p:spTree>
    <p:extLst>
      <p:ext uri="{BB962C8B-B14F-4D97-AF65-F5344CB8AC3E}">
        <p14:creationId xmlns:p14="http://schemas.microsoft.com/office/powerpoint/2010/main" val="32552824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C2BD2B0-85B5-47D2-99A9-D54CD2718E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990600"/>
            <a:ext cx="4876800" cy="4876800"/>
          </a:xfrm>
          <a:prstGeom prst="rect">
            <a:avLst/>
          </a:prstGeom>
        </p:spPr>
      </p:pic>
    </p:spTree>
    <p:extLst>
      <p:ext uri="{BB962C8B-B14F-4D97-AF65-F5344CB8AC3E}">
        <p14:creationId xmlns:p14="http://schemas.microsoft.com/office/powerpoint/2010/main" val="21840929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1C63543F-CA01-4BC4-BCF9-A2C6DC72CC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9834"/>
            <a:ext cx="12192000" cy="5578331"/>
          </a:xfrm>
          <a:prstGeom prst="rect">
            <a:avLst/>
          </a:prstGeom>
        </p:spPr>
      </p:pic>
    </p:spTree>
    <p:extLst>
      <p:ext uri="{BB962C8B-B14F-4D97-AF65-F5344CB8AC3E}">
        <p14:creationId xmlns:p14="http://schemas.microsoft.com/office/powerpoint/2010/main" val="10363864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A315C6-9850-4D75-9336-9761B96D2CEF}"/>
              </a:ext>
            </a:extLst>
          </p:cNvPr>
          <p:cNvSpPr>
            <a:spLocks noGrp="1"/>
          </p:cNvSpPr>
          <p:nvPr>
            <p:ph type="ctrTitle"/>
          </p:nvPr>
        </p:nvSpPr>
        <p:spPr/>
        <p:txBody>
          <a:bodyPr/>
          <a:lstStyle/>
          <a:p>
            <a:r>
              <a:rPr lang="da-DK" dirty="0"/>
              <a:t>Med </a:t>
            </a:r>
            <a:r>
              <a:rPr lang="da-DK" dirty="0" err="1"/>
              <a:t>Sentinel</a:t>
            </a:r>
            <a:r>
              <a:rPr lang="da-DK" dirty="0"/>
              <a:t> 5 P kan jeg måle </a:t>
            </a:r>
            <a:r>
              <a:rPr lang="da-DK" dirty="0" err="1"/>
              <a:t>NOx</a:t>
            </a:r>
            <a:endParaRPr lang="da-DK" dirty="0"/>
          </a:p>
        </p:txBody>
      </p:sp>
      <p:sp>
        <p:nvSpPr>
          <p:cNvPr id="3" name="Undertitel 2">
            <a:extLst>
              <a:ext uri="{FF2B5EF4-FFF2-40B4-BE49-F238E27FC236}">
                <a16:creationId xmlns:a16="http://schemas.microsoft.com/office/drawing/2014/main" id="{0B9FE79C-37C0-4515-8980-198F16BC5BCA}"/>
              </a:ext>
            </a:extLst>
          </p:cNvPr>
          <p:cNvSpPr>
            <a:spLocks noGrp="1"/>
          </p:cNvSpPr>
          <p:nvPr>
            <p:ph type="subTitle" idx="1"/>
          </p:nvPr>
        </p:nvSpPr>
        <p:spPr/>
        <p:txBody>
          <a:bodyPr>
            <a:normAutofit fontScale="92500"/>
          </a:bodyPr>
          <a:lstStyle/>
          <a:p>
            <a:r>
              <a:rPr lang="da-DK" dirty="0"/>
              <a:t>Først vises to vinterbilleder – et hvor Polen står i et dårligt lys og derefter Kina.</a:t>
            </a:r>
          </a:p>
          <a:p>
            <a:r>
              <a:rPr lang="da-DK" dirty="0"/>
              <a:t>Så to sommerfotos over Europa. Hvad er dog det, man kan se over en engelske Kanal den 5. maj? Det må være </a:t>
            </a:r>
            <a:r>
              <a:rPr lang="da-DK" dirty="0" err="1"/>
              <a:t>Noxer</a:t>
            </a:r>
            <a:r>
              <a:rPr lang="da-DK" dirty="0"/>
              <a:t> fra fiskerflåden, der ikke har brugt penge på at sætte katalysator på udstødningen!</a:t>
            </a:r>
          </a:p>
        </p:txBody>
      </p:sp>
    </p:spTree>
    <p:extLst>
      <p:ext uri="{BB962C8B-B14F-4D97-AF65-F5344CB8AC3E}">
        <p14:creationId xmlns:p14="http://schemas.microsoft.com/office/powerpoint/2010/main" val="9963964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D13F0B48-CA6A-4558-850C-3CACE4EFD8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8505"/>
            <a:ext cx="12192000" cy="5140990"/>
          </a:xfrm>
          <a:prstGeom prst="rect">
            <a:avLst/>
          </a:prstGeom>
        </p:spPr>
      </p:pic>
    </p:spTree>
    <p:extLst>
      <p:ext uri="{BB962C8B-B14F-4D97-AF65-F5344CB8AC3E}">
        <p14:creationId xmlns:p14="http://schemas.microsoft.com/office/powerpoint/2010/main" val="21239379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9274704F-E53D-4471-9244-1D6F00E4B3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1975"/>
            <a:ext cx="12192000" cy="5734050"/>
          </a:xfrm>
          <a:prstGeom prst="rect">
            <a:avLst/>
          </a:prstGeom>
        </p:spPr>
      </p:pic>
    </p:spTree>
    <p:extLst>
      <p:ext uri="{BB962C8B-B14F-4D97-AF65-F5344CB8AC3E}">
        <p14:creationId xmlns:p14="http://schemas.microsoft.com/office/powerpoint/2010/main" val="32466605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6F8E0C7C-9B1B-4146-A2FD-57C2455FB8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3370"/>
            <a:ext cx="12192000" cy="6271260"/>
          </a:xfrm>
          <a:prstGeom prst="rect">
            <a:avLst/>
          </a:prstGeom>
        </p:spPr>
      </p:pic>
    </p:spTree>
    <p:extLst>
      <p:ext uri="{BB962C8B-B14F-4D97-AF65-F5344CB8AC3E}">
        <p14:creationId xmlns:p14="http://schemas.microsoft.com/office/powerpoint/2010/main" val="31318300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E0A81302-8659-4A5D-9435-46106942A2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8505"/>
            <a:ext cx="12192000" cy="5140990"/>
          </a:xfrm>
          <a:prstGeom prst="rect">
            <a:avLst/>
          </a:prstGeom>
        </p:spPr>
      </p:pic>
    </p:spTree>
    <p:extLst>
      <p:ext uri="{BB962C8B-B14F-4D97-AF65-F5344CB8AC3E}">
        <p14:creationId xmlns:p14="http://schemas.microsoft.com/office/powerpoint/2010/main" val="24901498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7AD554F4-884C-46A5-9145-1F3F6C1F0C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3562"/>
            <a:ext cx="12192000" cy="5730875"/>
          </a:xfrm>
          <a:prstGeom prst="rect">
            <a:avLst/>
          </a:prstGeom>
        </p:spPr>
      </p:pic>
    </p:spTree>
    <p:extLst>
      <p:ext uri="{BB962C8B-B14F-4D97-AF65-F5344CB8AC3E}">
        <p14:creationId xmlns:p14="http://schemas.microsoft.com/office/powerpoint/2010/main" val="32782610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3AB864-D7FF-498B-8D2C-083B354ACC52}"/>
              </a:ext>
            </a:extLst>
          </p:cNvPr>
          <p:cNvSpPr>
            <a:spLocks noGrp="1"/>
          </p:cNvSpPr>
          <p:nvPr>
            <p:ph type="ctrTitle"/>
          </p:nvPr>
        </p:nvSpPr>
        <p:spPr/>
        <p:txBody>
          <a:bodyPr>
            <a:normAutofit fontScale="90000"/>
          </a:bodyPr>
          <a:lstStyle/>
          <a:p>
            <a:r>
              <a:rPr lang="da-DK" dirty="0"/>
              <a:t>Et foto som det forrige viser klart at der er brug for at stramme lovgivningen om miljøet til søs.</a:t>
            </a:r>
          </a:p>
        </p:txBody>
      </p:sp>
      <p:sp>
        <p:nvSpPr>
          <p:cNvPr id="3" name="Undertitel 2">
            <a:extLst>
              <a:ext uri="{FF2B5EF4-FFF2-40B4-BE49-F238E27FC236}">
                <a16:creationId xmlns:a16="http://schemas.microsoft.com/office/drawing/2014/main" id="{C2400E66-7002-4C0C-AA3E-0DC012E59F6E}"/>
              </a:ext>
            </a:extLst>
          </p:cNvPr>
          <p:cNvSpPr>
            <a:spLocks noGrp="1"/>
          </p:cNvSpPr>
          <p:nvPr>
            <p:ph type="subTitle" idx="1"/>
          </p:nvPr>
        </p:nvSpPr>
        <p:spPr/>
        <p:txBody>
          <a:bodyPr/>
          <a:lstStyle/>
          <a:p>
            <a:r>
              <a:rPr lang="da-DK" dirty="0"/>
              <a:t>Her er et godt redskab, som eleverne kan bruge når de arbejder tværfagligt med Fælles fagligt Fokus på menneskets udledning af kemiske stoffer.</a:t>
            </a:r>
          </a:p>
        </p:txBody>
      </p:sp>
    </p:spTree>
    <p:extLst>
      <p:ext uri="{BB962C8B-B14F-4D97-AF65-F5344CB8AC3E}">
        <p14:creationId xmlns:p14="http://schemas.microsoft.com/office/powerpoint/2010/main" val="5941826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FC3956-2954-44B1-B7E9-E50AC76C0490}"/>
              </a:ext>
            </a:extLst>
          </p:cNvPr>
          <p:cNvSpPr>
            <a:spLocks noGrp="1"/>
          </p:cNvSpPr>
          <p:nvPr>
            <p:ph type="ctrTitle"/>
          </p:nvPr>
        </p:nvSpPr>
        <p:spPr/>
        <p:txBody>
          <a:bodyPr>
            <a:normAutofit fontScale="90000"/>
          </a:bodyPr>
          <a:lstStyle/>
          <a:p>
            <a:r>
              <a:rPr lang="da-DK" dirty="0" err="1"/>
              <a:t>Sentinel</a:t>
            </a:r>
            <a:r>
              <a:rPr lang="da-DK" dirty="0"/>
              <a:t> 5 P viser her udslip af </a:t>
            </a:r>
            <a:r>
              <a:rPr lang="da-DK" dirty="0" err="1"/>
              <a:t>carbonmonooxid</a:t>
            </a:r>
            <a:r>
              <a:rPr lang="da-DK" dirty="0"/>
              <a:t> fra </a:t>
            </a:r>
            <a:r>
              <a:rPr lang="da-DK" dirty="0" err="1"/>
              <a:t>skovdrandene</a:t>
            </a:r>
            <a:r>
              <a:rPr lang="da-DK" dirty="0"/>
              <a:t> i Amazonas</a:t>
            </a:r>
          </a:p>
        </p:txBody>
      </p:sp>
      <p:sp>
        <p:nvSpPr>
          <p:cNvPr id="3" name="Undertitel 2">
            <a:extLst>
              <a:ext uri="{FF2B5EF4-FFF2-40B4-BE49-F238E27FC236}">
                <a16:creationId xmlns:a16="http://schemas.microsoft.com/office/drawing/2014/main" id="{BEE83758-3B4E-4FD9-A5B1-E842A4D49E4C}"/>
              </a:ext>
            </a:extLst>
          </p:cNvPr>
          <p:cNvSpPr>
            <a:spLocks noGrp="1"/>
          </p:cNvSpPr>
          <p:nvPr>
            <p:ph type="subTitle" idx="1"/>
          </p:nvPr>
        </p:nvSpPr>
        <p:spPr/>
        <p:txBody>
          <a:bodyPr/>
          <a:lstStyle/>
          <a:p>
            <a:r>
              <a:rPr lang="da-DK" dirty="0"/>
              <a:t>CO vises  gult. Koncentrationen af CO kan aflæses i </a:t>
            </a:r>
            <a:r>
              <a:rPr lang="da-DK" dirty="0" err="1"/>
              <a:t>Eobrowseren</a:t>
            </a:r>
            <a:endParaRPr lang="da-DK" dirty="0"/>
          </a:p>
        </p:txBody>
      </p:sp>
    </p:spTree>
    <p:extLst>
      <p:ext uri="{BB962C8B-B14F-4D97-AF65-F5344CB8AC3E}">
        <p14:creationId xmlns:p14="http://schemas.microsoft.com/office/powerpoint/2010/main" val="27464718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A050E1F0-93B6-44FD-8C73-72328C0611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3370"/>
            <a:ext cx="12192000" cy="6271260"/>
          </a:xfrm>
          <a:prstGeom prst="rect">
            <a:avLst/>
          </a:prstGeom>
        </p:spPr>
      </p:pic>
    </p:spTree>
    <p:extLst>
      <p:ext uri="{BB962C8B-B14F-4D97-AF65-F5344CB8AC3E}">
        <p14:creationId xmlns:p14="http://schemas.microsoft.com/office/powerpoint/2010/main" val="1281799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8B7E88-DCB0-4530-BAE0-0FA91B01DD10}"/>
              </a:ext>
            </a:extLst>
          </p:cNvPr>
          <p:cNvSpPr>
            <a:spLocks noGrp="1"/>
          </p:cNvSpPr>
          <p:nvPr>
            <p:ph type="ctrTitle"/>
          </p:nvPr>
        </p:nvSpPr>
        <p:spPr/>
        <p:txBody>
          <a:bodyPr>
            <a:normAutofit fontScale="90000"/>
          </a:bodyPr>
          <a:lstStyle/>
          <a:p>
            <a:r>
              <a:rPr lang="da-DK" dirty="0"/>
              <a:t>Formaldehyd dannes ved skovbrandene i Amazonas og Afrika. </a:t>
            </a:r>
          </a:p>
        </p:txBody>
      </p:sp>
      <p:sp>
        <p:nvSpPr>
          <p:cNvPr id="3" name="Undertitel 2">
            <a:extLst>
              <a:ext uri="{FF2B5EF4-FFF2-40B4-BE49-F238E27FC236}">
                <a16:creationId xmlns:a16="http://schemas.microsoft.com/office/drawing/2014/main" id="{0A2BD7DA-424C-4C51-8158-FF434434DC6E}"/>
              </a:ext>
            </a:extLst>
          </p:cNvPr>
          <p:cNvSpPr>
            <a:spLocks noGrp="1"/>
          </p:cNvSpPr>
          <p:nvPr>
            <p:ph type="subTitle" idx="1"/>
          </p:nvPr>
        </p:nvSpPr>
        <p:spPr/>
        <p:txBody>
          <a:bodyPr/>
          <a:lstStyle/>
          <a:p>
            <a:r>
              <a:rPr lang="da-DK" dirty="0"/>
              <a:t>Filmet af </a:t>
            </a:r>
            <a:r>
              <a:rPr lang="da-DK" dirty="0" err="1"/>
              <a:t>Sentinel</a:t>
            </a:r>
            <a:r>
              <a:rPr lang="da-DK" dirty="0"/>
              <a:t> 5 P. Se det følgende foto</a:t>
            </a:r>
          </a:p>
        </p:txBody>
      </p:sp>
    </p:spTree>
    <p:extLst>
      <p:ext uri="{BB962C8B-B14F-4D97-AF65-F5344CB8AC3E}">
        <p14:creationId xmlns:p14="http://schemas.microsoft.com/office/powerpoint/2010/main" val="29922922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E3038894-62AA-4D66-9C69-E5D4D1F74B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8417"/>
            <a:ext cx="12192000" cy="6061166"/>
          </a:xfrm>
          <a:prstGeom prst="rect">
            <a:avLst/>
          </a:prstGeom>
        </p:spPr>
      </p:pic>
    </p:spTree>
    <p:extLst>
      <p:ext uri="{BB962C8B-B14F-4D97-AF65-F5344CB8AC3E}">
        <p14:creationId xmlns:p14="http://schemas.microsoft.com/office/powerpoint/2010/main" val="14629312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5FD34C-5C21-41B2-8DBC-8937E8B587BC}"/>
              </a:ext>
            </a:extLst>
          </p:cNvPr>
          <p:cNvSpPr>
            <a:spLocks noGrp="1"/>
          </p:cNvSpPr>
          <p:nvPr>
            <p:ph type="ctrTitle"/>
          </p:nvPr>
        </p:nvSpPr>
        <p:spPr/>
        <p:txBody>
          <a:bodyPr>
            <a:normAutofit fontScale="90000"/>
          </a:bodyPr>
          <a:lstStyle/>
          <a:p>
            <a:r>
              <a:rPr lang="da-DK" dirty="0"/>
              <a:t>Herunder viser </a:t>
            </a:r>
            <a:r>
              <a:rPr lang="da-DK" dirty="0" err="1"/>
              <a:t>Sentinel</a:t>
            </a:r>
            <a:r>
              <a:rPr lang="da-DK" dirty="0"/>
              <a:t> 5 P udslip af svovldioxid fra olieboreplatforme</a:t>
            </a:r>
          </a:p>
        </p:txBody>
      </p:sp>
      <p:sp>
        <p:nvSpPr>
          <p:cNvPr id="3" name="Undertitel 2">
            <a:extLst>
              <a:ext uri="{FF2B5EF4-FFF2-40B4-BE49-F238E27FC236}">
                <a16:creationId xmlns:a16="http://schemas.microsoft.com/office/drawing/2014/main" id="{872978B2-FCA4-4625-8462-9EED57F4E85E}"/>
              </a:ext>
            </a:extLst>
          </p:cNvPr>
          <p:cNvSpPr>
            <a:spLocks noGrp="1"/>
          </p:cNvSpPr>
          <p:nvPr>
            <p:ph type="subTitle" idx="1"/>
          </p:nvPr>
        </p:nvSpPr>
        <p:spPr/>
        <p:txBody>
          <a:bodyPr/>
          <a:lstStyle/>
          <a:p>
            <a:endParaRPr lang="da-DK" dirty="0"/>
          </a:p>
        </p:txBody>
      </p:sp>
    </p:spTree>
    <p:extLst>
      <p:ext uri="{BB962C8B-B14F-4D97-AF65-F5344CB8AC3E}">
        <p14:creationId xmlns:p14="http://schemas.microsoft.com/office/powerpoint/2010/main" val="3763274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E4C41510-729D-4FF7-A905-5CC0787180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5576"/>
            <a:ext cx="12192000" cy="6226848"/>
          </a:xfrm>
          <a:prstGeom prst="rect">
            <a:avLst/>
          </a:prstGeom>
        </p:spPr>
      </p:pic>
    </p:spTree>
    <p:extLst>
      <p:ext uri="{BB962C8B-B14F-4D97-AF65-F5344CB8AC3E}">
        <p14:creationId xmlns:p14="http://schemas.microsoft.com/office/powerpoint/2010/main" val="29995776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DA9F50-F0EA-47DC-A4D1-80FFE9B71937}"/>
              </a:ext>
            </a:extLst>
          </p:cNvPr>
          <p:cNvSpPr>
            <a:spLocks noGrp="1"/>
          </p:cNvSpPr>
          <p:nvPr>
            <p:ph type="ctrTitle"/>
          </p:nvPr>
        </p:nvSpPr>
        <p:spPr/>
        <p:txBody>
          <a:bodyPr>
            <a:normAutofit fontScale="90000"/>
          </a:bodyPr>
          <a:lstStyle/>
          <a:p>
            <a:r>
              <a:rPr lang="da-DK" dirty="0"/>
              <a:t>Her følger et foto af  </a:t>
            </a:r>
            <a:r>
              <a:rPr lang="da-DK" dirty="0" err="1"/>
              <a:t>carbonmonooxid</a:t>
            </a:r>
            <a:r>
              <a:rPr lang="da-DK" dirty="0"/>
              <a:t> over Asien fra </a:t>
            </a:r>
            <a:r>
              <a:rPr lang="da-DK" dirty="0" err="1"/>
              <a:t>Sentilnel</a:t>
            </a:r>
            <a:r>
              <a:rPr lang="da-DK" dirty="0"/>
              <a:t> 5 P</a:t>
            </a:r>
          </a:p>
        </p:txBody>
      </p:sp>
      <p:sp>
        <p:nvSpPr>
          <p:cNvPr id="3" name="Undertitel 2">
            <a:extLst>
              <a:ext uri="{FF2B5EF4-FFF2-40B4-BE49-F238E27FC236}">
                <a16:creationId xmlns:a16="http://schemas.microsoft.com/office/drawing/2014/main" id="{9F197421-493C-43FF-B579-1B2FC99E73FC}"/>
              </a:ext>
            </a:extLst>
          </p:cNvPr>
          <p:cNvSpPr>
            <a:spLocks noGrp="1"/>
          </p:cNvSpPr>
          <p:nvPr>
            <p:ph type="subTitle" idx="1"/>
          </p:nvPr>
        </p:nvSpPr>
        <p:spPr/>
        <p:txBody>
          <a:bodyPr/>
          <a:lstStyle/>
          <a:p>
            <a:endParaRPr lang="da-DK" dirty="0"/>
          </a:p>
        </p:txBody>
      </p:sp>
    </p:spTree>
    <p:extLst>
      <p:ext uri="{BB962C8B-B14F-4D97-AF65-F5344CB8AC3E}">
        <p14:creationId xmlns:p14="http://schemas.microsoft.com/office/powerpoint/2010/main" val="27805664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B12DDA55-0E62-482A-ADD6-A30EAAC643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3370"/>
            <a:ext cx="12192000" cy="6271260"/>
          </a:xfrm>
          <a:prstGeom prst="rect">
            <a:avLst/>
          </a:prstGeom>
        </p:spPr>
      </p:pic>
    </p:spTree>
    <p:extLst>
      <p:ext uri="{BB962C8B-B14F-4D97-AF65-F5344CB8AC3E}">
        <p14:creationId xmlns:p14="http://schemas.microsoft.com/office/powerpoint/2010/main" val="38589225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22CA6877-ECFB-4C3D-9E3E-9759B57BD5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3562"/>
            <a:ext cx="12192000" cy="5730875"/>
          </a:xfrm>
          <a:prstGeom prst="rect">
            <a:avLst/>
          </a:prstGeom>
        </p:spPr>
      </p:pic>
    </p:spTree>
    <p:extLst>
      <p:ext uri="{BB962C8B-B14F-4D97-AF65-F5344CB8AC3E}">
        <p14:creationId xmlns:p14="http://schemas.microsoft.com/office/powerpoint/2010/main" val="22357033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274181-AC65-4B7C-A755-E8A149D1E0E2}"/>
              </a:ext>
            </a:extLst>
          </p:cNvPr>
          <p:cNvSpPr>
            <a:spLocks noGrp="1"/>
          </p:cNvSpPr>
          <p:nvPr>
            <p:ph type="ctrTitle"/>
          </p:nvPr>
        </p:nvSpPr>
        <p:spPr/>
        <p:txBody>
          <a:bodyPr>
            <a:normAutofit fontScale="90000"/>
          </a:bodyPr>
          <a:lstStyle/>
          <a:p>
            <a:r>
              <a:rPr lang="da-DK" dirty="0"/>
              <a:t>Herunder en måling fra </a:t>
            </a:r>
            <a:r>
              <a:rPr lang="da-DK" dirty="0" err="1"/>
              <a:t>Sentinel</a:t>
            </a:r>
            <a:r>
              <a:rPr lang="da-DK" dirty="0"/>
              <a:t> 5 P af ozon over Asien</a:t>
            </a:r>
          </a:p>
        </p:txBody>
      </p:sp>
      <p:sp>
        <p:nvSpPr>
          <p:cNvPr id="3" name="Undertitel 2">
            <a:extLst>
              <a:ext uri="{FF2B5EF4-FFF2-40B4-BE49-F238E27FC236}">
                <a16:creationId xmlns:a16="http://schemas.microsoft.com/office/drawing/2014/main" id="{41E43F7D-8927-415B-9932-F5EC9CF8AFB1}"/>
              </a:ext>
            </a:extLst>
          </p:cNvPr>
          <p:cNvSpPr>
            <a:spLocks noGrp="1"/>
          </p:cNvSpPr>
          <p:nvPr>
            <p:ph type="subTitle" idx="1"/>
          </p:nvPr>
        </p:nvSpPr>
        <p:spPr/>
        <p:txBody>
          <a:bodyPr/>
          <a:lstStyle/>
          <a:p>
            <a:endParaRPr lang="da-DK"/>
          </a:p>
        </p:txBody>
      </p:sp>
    </p:spTree>
    <p:extLst>
      <p:ext uri="{BB962C8B-B14F-4D97-AF65-F5344CB8AC3E}">
        <p14:creationId xmlns:p14="http://schemas.microsoft.com/office/powerpoint/2010/main" val="14755472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24E701CD-D565-4881-A190-CD45914B2D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3562"/>
            <a:ext cx="12192000" cy="5730875"/>
          </a:xfrm>
          <a:prstGeom prst="rect">
            <a:avLst/>
          </a:prstGeom>
        </p:spPr>
      </p:pic>
    </p:spTree>
    <p:extLst>
      <p:ext uri="{BB962C8B-B14F-4D97-AF65-F5344CB8AC3E}">
        <p14:creationId xmlns:p14="http://schemas.microsoft.com/office/powerpoint/2010/main" val="71794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AB975F-3567-41AF-AB99-75DF342F6CC4}"/>
              </a:ext>
            </a:extLst>
          </p:cNvPr>
          <p:cNvSpPr>
            <a:spLocks noGrp="1"/>
          </p:cNvSpPr>
          <p:nvPr>
            <p:ph type="ctrTitle"/>
          </p:nvPr>
        </p:nvSpPr>
        <p:spPr/>
        <p:txBody>
          <a:bodyPr/>
          <a:lstStyle/>
          <a:p>
            <a:r>
              <a:rPr lang="da-DK" dirty="0"/>
              <a:t>Herunder har </a:t>
            </a:r>
            <a:r>
              <a:rPr lang="da-DK" dirty="0" err="1"/>
              <a:t>Sentinel</a:t>
            </a:r>
            <a:r>
              <a:rPr lang="da-DK" dirty="0"/>
              <a:t> 5 P målt </a:t>
            </a:r>
            <a:r>
              <a:rPr lang="da-DK" dirty="0" err="1"/>
              <a:t>methan</a:t>
            </a:r>
            <a:r>
              <a:rPr lang="da-DK" dirty="0"/>
              <a:t> over Asien. </a:t>
            </a:r>
          </a:p>
        </p:txBody>
      </p:sp>
      <p:sp>
        <p:nvSpPr>
          <p:cNvPr id="3" name="Undertitel 2">
            <a:extLst>
              <a:ext uri="{FF2B5EF4-FFF2-40B4-BE49-F238E27FC236}">
                <a16:creationId xmlns:a16="http://schemas.microsoft.com/office/drawing/2014/main" id="{78BA0BDC-6D0E-4C8A-8611-2CABEB7BCBC8}"/>
              </a:ext>
            </a:extLst>
          </p:cNvPr>
          <p:cNvSpPr>
            <a:spLocks noGrp="1"/>
          </p:cNvSpPr>
          <p:nvPr>
            <p:ph type="subTitle" idx="1"/>
          </p:nvPr>
        </p:nvSpPr>
        <p:spPr/>
        <p:txBody>
          <a:bodyPr/>
          <a:lstStyle/>
          <a:p>
            <a:r>
              <a:rPr lang="da-DK" dirty="0"/>
              <a:t>Den grønne farve betyder 1800 ppm, den gule farve betyder 1850 ppm, den orange farve betyder 1900 ppm. </a:t>
            </a:r>
          </a:p>
        </p:txBody>
      </p:sp>
    </p:spTree>
    <p:extLst>
      <p:ext uri="{BB962C8B-B14F-4D97-AF65-F5344CB8AC3E}">
        <p14:creationId xmlns:p14="http://schemas.microsoft.com/office/powerpoint/2010/main" val="19150789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9BA8F1F2-8C2D-4DF5-9688-C1C84F44B5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4237"/>
            <a:ext cx="12192000" cy="6049525"/>
          </a:xfrm>
          <a:prstGeom prst="rect">
            <a:avLst/>
          </a:prstGeom>
        </p:spPr>
      </p:pic>
    </p:spTree>
    <p:extLst>
      <p:ext uri="{BB962C8B-B14F-4D97-AF65-F5344CB8AC3E}">
        <p14:creationId xmlns:p14="http://schemas.microsoft.com/office/powerpoint/2010/main" val="23050570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F0E406-0C66-4835-82C9-22CD2561DE83}"/>
              </a:ext>
            </a:extLst>
          </p:cNvPr>
          <p:cNvSpPr>
            <a:spLocks noGrp="1"/>
          </p:cNvSpPr>
          <p:nvPr>
            <p:ph type="ctrTitle"/>
          </p:nvPr>
        </p:nvSpPr>
        <p:spPr/>
        <p:txBody>
          <a:bodyPr/>
          <a:lstStyle/>
          <a:p>
            <a:r>
              <a:rPr lang="da-DK" dirty="0"/>
              <a:t>Med </a:t>
            </a:r>
            <a:r>
              <a:rPr lang="da-DK" dirty="0" err="1"/>
              <a:t>Sentinel</a:t>
            </a:r>
            <a:r>
              <a:rPr lang="da-DK" dirty="0"/>
              <a:t> 3 fangede jeg et billede af orkanen Dorian</a:t>
            </a:r>
          </a:p>
        </p:txBody>
      </p:sp>
      <p:sp>
        <p:nvSpPr>
          <p:cNvPr id="3" name="Undertitel 2">
            <a:extLst>
              <a:ext uri="{FF2B5EF4-FFF2-40B4-BE49-F238E27FC236}">
                <a16:creationId xmlns:a16="http://schemas.microsoft.com/office/drawing/2014/main" id="{91864A5E-B855-4532-B0F0-96E2843F714B}"/>
              </a:ext>
            </a:extLst>
          </p:cNvPr>
          <p:cNvSpPr>
            <a:spLocks noGrp="1"/>
          </p:cNvSpPr>
          <p:nvPr>
            <p:ph type="subTitle" idx="1"/>
          </p:nvPr>
        </p:nvSpPr>
        <p:spPr/>
        <p:txBody>
          <a:bodyPr/>
          <a:lstStyle/>
          <a:p>
            <a:r>
              <a:rPr lang="da-DK" dirty="0"/>
              <a:t>Derefter ses en timelaps af Dorian</a:t>
            </a:r>
          </a:p>
        </p:txBody>
      </p:sp>
    </p:spTree>
    <p:extLst>
      <p:ext uri="{BB962C8B-B14F-4D97-AF65-F5344CB8AC3E}">
        <p14:creationId xmlns:p14="http://schemas.microsoft.com/office/powerpoint/2010/main" val="14658531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72890AB5-090F-43C0-AEC0-F5F6F81CC0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4237"/>
            <a:ext cx="12192000" cy="6049525"/>
          </a:xfrm>
          <a:prstGeom prst="rect">
            <a:avLst/>
          </a:prstGeom>
        </p:spPr>
      </p:pic>
    </p:spTree>
    <p:extLst>
      <p:ext uri="{BB962C8B-B14F-4D97-AF65-F5344CB8AC3E}">
        <p14:creationId xmlns:p14="http://schemas.microsoft.com/office/powerpoint/2010/main" val="27319745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F10F23BA-5805-4243-B3E8-CF0809DA4C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990600"/>
            <a:ext cx="4876800" cy="4876800"/>
          </a:xfrm>
          <a:prstGeom prst="rect">
            <a:avLst/>
          </a:prstGeom>
        </p:spPr>
      </p:pic>
    </p:spTree>
    <p:extLst>
      <p:ext uri="{BB962C8B-B14F-4D97-AF65-F5344CB8AC3E}">
        <p14:creationId xmlns:p14="http://schemas.microsoft.com/office/powerpoint/2010/main" val="27109566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4AE705-9924-4D1E-AA77-C454C697C5E1}"/>
              </a:ext>
            </a:extLst>
          </p:cNvPr>
          <p:cNvSpPr>
            <a:spLocks noGrp="1"/>
          </p:cNvSpPr>
          <p:nvPr>
            <p:ph type="title"/>
          </p:nvPr>
        </p:nvSpPr>
        <p:spPr/>
        <p:txBody>
          <a:bodyPr/>
          <a:lstStyle/>
          <a:p>
            <a:r>
              <a:rPr lang="da-DK" dirty="0" err="1"/>
              <a:t>Sentinel</a:t>
            </a:r>
            <a:r>
              <a:rPr lang="da-DK" dirty="0"/>
              <a:t> 2 </a:t>
            </a:r>
          </a:p>
        </p:txBody>
      </p:sp>
      <p:sp>
        <p:nvSpPr>
          <p:cNvPr id="3" name="Pladsholder til indhold 2">
            <a:extLst>
              <a:ext uri="{FF2B5EF4-FFF2-40B4-BE49-F238E27FC236}">
                <a16:creationId xmlns:a16="http://schemas.microsoft.com/office/drawing/2014/main" id="{9182904E-49C3-46FB-92D3-38CF7F550909}"/>
              </a:ext>
            </a:extLst>
          </p:cNvPr>
          <p:cNvSpPr>
            <a:spLocks noGrp="1"/>
          </p:cNvSpPr>
          <p:nvPr>
            <p:ph idx="1"/>
          </p:nvPr>
        </p:nvSpPr>
        <p:spPr/>
        <p:txBody>
          <a:bodyPr/>
          <a:lstStyle/>
          <a:p>
            <a:pPr marL="0" indent="0">
              <a:buNone/>
            </a:pPr>
            <a:endParaRPr lang="da-DK" dirty="0"/>
          </a:p>
          <a:p>
            <a:r>
              <a:rPr lang="da-DK" dirty="0"/>
              <a:t>Billeder og timelapses fra Alperne</a:t>
            </a:r>
          </a:p>
        </p:txBody>
      </p:sp>
    </p:spTree>
    <p:extLst>
      <p:ext uri="{BB962C8B-B14F-4D97-AF65-F5344CB8AC3E}">
        <p14:creationId xmlns:p14="http://schemas.microsoft.com/office/powerpoint/2010/main" val="12591089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F7D50E55-0E87-48C6-82F9-94B84D761C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4237"/>
            <a:ext cx="12192000" cy="6049525"/>
          </a:xfrm>
          <a:prstGeom prst="rect">
            <a:avLst/>
          </a:prstGeom>
        </p:spPr>
      </p:pic>
    </p:spTree>
    <p:extLst>
      <p:ext uri="{BB962C8B-B14F-4D97-AF65-F5344CB8AC3E}">
        <p14:creationId xmlns:p14="http://schemas.microsoft.com/office/powerpoint/2010/main" val="28344516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C027A5-4C41-4C27-ABA3-79F99A194772}"/>
              </a:ext>
            </a:extLst>
          </p:cNvPr>
          <p:cNvSpPr>
            <a:spLocks noGrp="1"/>
          </p:cNvSpPr>
          <p:nvPr>
            <p:ph type="ctrTitle"/>
          </p:nvPr>
        </p:nvSpPr>
        <p:spPr/>
        <p:txBody>
          <a:bodyPr/>
          <a:lstStyle/>
          <a:p>
            <a:r>
              <a:rPr lang="da-DK" dirty="0"/>
              <a:t>Søgning af brande i Amazonas</a:t>
            </a:r>
          </a:p>
        </p:txBody>
      </p:sp>
      <p:sp>
        <p:nvSpPr>
          <p:cNvPr id="3" name="Undertitel 2">
            <a:extLst>
              <a:ext uri="{FF2B5EF4-FFF2-40B4-BE49-F238E27FC236}">
                <a16:creationId xmlns:a16="http://schemas.microsoft.com/office/drawing/2014/main" id="{80CD9DDC-C48E-496C-BFE4-2CF81CD63241}"/>
              </a:ext>
            </a:extLst>
          </p:cNvPr>
          <p:cNvSpPr>
            <a:spLocks noGrp="1"/>
          </p:cNvSpPr>
          <p:nvPr>
            <p:ph type="subTitle" idx="1"/>
          </p:nvPr>
        </p:nvSpPr>
        <p:spPr/>
        <p:txBody>
          <a:bodyPr vert="horz" lIns="91440" tIns="45720" rIns="91440" bIns="45720" rtlCol="0" anchor="t">
            <a:normAutofit/>
          </a:bodyPr>
          <a:lstStyle/>
          <a:p>
            <a:r>
              <a:rPr lang="da-DK" dirty="0"/>
              <a:t>Jeg fandt røgen – </a:t>
            </a:r>
            <a:r>
              <a:rPr lang="da-DK" dirty="0" err="1"/>
              <a:t>zoomere</a:t>
            </a:r>
            <a:r>
              <a:rPr lang="da-DK" dirty="0"/>
              <a:t> – brugte SWIR - Short </a:t>
            </a:r>
            <a:r>
              <a:rPr lang="da-DK" dirty="0" err="1"/>
              <a:t>wave</a:t>
            </a:r>
            <a:r>
              <a:rPr lang="da-DK" dirty="0"/>
              <a:t> </a:t>
            </a:r>
            <a:r>
              <a:rPr lang="da-DK" dirty="0" err="1"/>
              <a:t>Infrared</a:t>
            </a:r>
            <a:r>
              <a:rPr lang="da-DK" dirty="0"/>
              <a:t> </a:t>
            </a:r>
          </a:p>
          <a:p>
            <a:r>
              <a:rPr lang="da-DK" dirty="0"/>
              <a:t>Branden fremhæves i SWIR, det afsvedne bliver brunt.</a:t>
            </a:r>
          </a:p>
        </p:txBody>
      </p:sp>
    </p:spTree>
    <p:extLst>
      <p:ext uri="{BB962C8B-B14F-4D97-AF65-F5344CB8AC3E}">
        <p14:creationId xmlns:p14="http://schemas.microsoft.com/office/powerpoint/2010/main" val="21073342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E29654D2-6A7C-4382-9681-8C90A5C6CF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4237"/>
            <a:ext cx="12192000" cy="6049525"/>
          </a:xfrm>
          <a:prstGeom prst="rect">
            <a:avLst/>
          </a:prstGeom>
        </p:spPr>
      </p:pic>
    </p:spTree>
    <p:extLst>
      <p:ext uri="{BB962C8B-B14F-4D97-AF65-F5344CB8AC3E}">
        <p14:creationId xmlns:p14="http://schemas.microsoft.com/office/powerpoint/2010/main" val="23407115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7EA8517C-3421-4618-A936-71B26875EE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990600"/>
            <a:ext cx="4876800" cy="4876800"/>
          </a:xfrm>
          <a:prstGeom prst="rect">
            <a:avLst/>
          </a:prstGeom>
        </p:spPr>
      </p:pic>
    </p:spTree>
    <p:extLst>
      <p:ext uri="{BB962C8B-B14F-4D97-AF65-F5344CB8AC3E}">
        <p14:creationId xmlns:p14="http://schemas.microsoft.com/office/powerpoint/2010/main" val="21952775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4FB8EA-71F0-4E37-9734-B3DB7767450C}"/>
              </a:ext>
            </a:extLst>
          </p:cNvPr>
          <p:cNvSpPr>
            <a:spLocks noGrp="1"/>
          </p:cNvSpPr>
          <p:nvPr>
            <p:ph type="title"/>
          </p:nvPr>
        </p:nvSpPr>
        <p:spPr/>
        <p:txBody>
          <a:bodyPr/>
          <a:lstStyle/>
          <a:p>
            <a:r>
              <a:rPr lang="da-DK" dirty="0" err="1"/>
              <a:t>Sentinel</a:t>
            </a:r>
            <a:r>
              <a:rPr lang="da-DK" dirty="0"/>
              <a:t> 1</a:t>
            </a:r>
          </a:p>
        </p:txBody>
      </p:sp>
      <p:sp>
        <p:nvSpPr>
          <p:cNvPr id="3" name="Pladsholder til indhold 2">
            <a:extLst>
              <a:ext uri="{FF2B5EF4-FFF2-40B4-BE49-F238E27FC236}">
                <a16:creationId xmlns:a16="http://schemas.microsoft.com/office/drawing/2014/main" id="{09F06C1A-3CA4-498B-ADFF-4162F8BA800A}"/>
              </a:ext>
            </a:extLst>
          </p:cNvPr>
          <p:cNvSpPr>
            <a:spLocks noGrp="1"/>
          </p:cNvSpPr>
          <p:nvPr>
            <p:ph idx="1"/>
          </p:nvPr>
        </p:nvSpPr>
        <p:spPr/>
        <p:txBody>
          <a:bodyPr/>
          <a:lstStyle/>
          <a:p>
            <a:r>
              <a:rPr lang="da-DK" dirty="0"/>
              <a:t>Billede og timelaps af isen ved Diskobugten. Isbjerge sendes afsted.</a:t>
            </a:r>
          </a:p>
        </p:txBody>
      </p:sp>
    </p:spTree>
    <p:extLst>
      <p:ext uri="{BB962C8B-B14F-4D97-AF65-F5344CB8AC3E}">
        <p14:creationId xmlns:p14="http://schemas.microsoft.com/office/powerpoint/2010/main" val="2327150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3400D36F-7B79-406A-BC23-E6DB456E59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3370"/>
            <a:ext cx="12192000" cy="6271260"/>
          </a:xfrm>
          <a:prstGeom prst="rect">
            <a:avLst/>
          </a:prstGeom>
        </p:spPr>
      </p:pic>
    </p:spTree>
    <p:extLst>
      <p:ext uri="{BB962C8B-B14F-4D97-AF65-F5344CB8AC3E}">
        <p14:creationId xmlns:p14="http://schemas.microsoft.com/office/powerpoint/2010/main" val="34402259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673B0992-A28A-45AE-BA4E-1AA14BE78F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990600"/>
            <a:ext cx="4876800" cy="4876800"/>
          </a:xfrm>
          <a:prstGeom prst="rect">
            <a:avLst/>
          </a:prstGeom>
        </p:spPr>
      </p:pic>
    </p:spTree>
    <p:extLst>
      <p:ext uri="{BB962C8B-B14F-4D97-AF65-F5344CB8AC3E}">
        <p14:creationId xmlns:p14="http://schemas.microsoft.com/office/powerpoint/2010/main" val="29557151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4990F5-FBE2-4DD4-ADC2-0C221597DA52}"/>
              </a:ext>
            </a:extLst>
          </p:cNvPr>
          <p:cNvSpPr>
            <a:spLocks noGrp="1"/>
          </p:cNvSpPr>
          <p:nvPr>
            <p:ph type="title"/>
          </p:nvPr>
        </p:nvSpPr>
        <p:spPr/>
        <p:txBody>
          <a:bodyPr/>
          <a:lstStyle/>
          <a:p>
            <a:r>
              <a:rPr lang="da-DK" dirty="0"/>
              <a:t>Oversigt over satellitterne i Browseren</a:t>
            </a:r>
          </a:p>
        </p:txBody>
      </p:sp>
      <p:sp>
        <p:nvSpPr>
          <p:cNvPr id="3" name="Pladsholder til indhold 2">
            <a:extLst>
              <a:ext uri="{FF2B5EF4-FFF2-40B4-BE49-F238E27FC236}">
                <a16:creationId xmlns:a16="http://schemas.microsoft.com/office/drawing/2014/main" id="{6EA20D4E-7A77-4B2E-82AB-B95AC4728C6E}"/>
              </a:ext>
            </a:extLst>
          </p:cNvPr>
          <p:cNvSpPr>
            <a:spLocks noGrp="1"/>
          </p:cNvSpPr>
          <p:nvPr>
            <p:ph idx="1"/>
          </p:nvPr>
        </p:nvSpPr>
        <p:spPr/>
        <p:txBody>
          <a:bodyPr>
            <a:normAutofit lnSpcReduction="10000"/>
          </a:bodyPr>
          <a:lstStyle/>
          <a:p>
            <a:r>
              <a:rPr lang="da-DK" dirty="0" err="1"/>
              <a:t>Sentinel</a:t>
            </a:r>
            <a:r>
              <a:rPr lang="da-DK" dirty="0"/>
              <a:t> 1</a:t>
            </a:r>
          </a:p>
          <a:p>
            <a:r>
              <a:rPr lang="da-DK" dirty="0" err="1"/>
              <a:t>Sentinel</a:t>
            </a:r>
            <a:r>
              <a:rPr lang="da-DK" dirty="0"/>
              <a:t> 2</a:t>
            </a:r>
          </a:p>
          <a:p>
            <a:r>
              <a:rPr lang="da-DK" dirty="0" err="1"/>
              <a:t>Sentinel</a:t>
            </a:r>
            <a:r>
              <a:rPr lang="da-DK" dirty="0"/>
              <a:t> 3</a:t>
            </a:r>
          </a:p>
          <a:p>
            <a:r>
              <a:rPr lang="da-DK" dirty="0" err="1"/>
              <a:t>Sentinel</a:t>
            </a:r>
            <a:r>
              <a:rPr lang="da-DK" dirty="0"/>
              <a:t> 5P</a:t>
            </a:r>
          </a:p>
          <a:p>
            <a:r>
              <a:rPr lang="da-DK" dirty="0"/>
              <a:t>Landsat</a:t>
            </a:r>
          </a:p>
          <a:p>
            <a:r>
              <a:rPr lang="da-DK" dirty="0" err="1"/>
              <a:t>Envisat</a:t>
            </a:r>
            <a:r>
              <a:rPr lang="da-DK" dirty="0"/>
              <a:t> Meris</a:t>
            </a:r>
          </a:p>
          <a:p>
            <a:r>
              <a:rPr lang="da-DK" dirty="0"/>
              <a:t>MODIS</a:t>
            </a:r>
          </a:p>
          <a:p>
            <a:r>
              <a:rPr lang="da-DK" dirty="0" err="1"/>
              <a:t>Proba</a:t>
            </a:r>
            <a:r>
              <a:rPr lang="da-DK" dirty="0"/>
              <a:t>-V</a:t>
            </a:r>
          </a:p>
          <a:p>
            <a:r>
              <a:rPr lang="da-DK" dirty="0"/>
              <a:t>GIBS</a:t>
            </a:r>
          </a:p>
        </p:txBody>
      </p:sp>
    </p:spTree>
    <p:extLst>
      <p:ext uri="{BB962C8B-B14F-4D97-AF65-F5344CB8AC3E}">
        <p14:creationId xmlns:p14="http://schemas.microsoft.com/office/powerpoint/2010/main" val="16888763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F69446-6C2E-4705-BCD6-F6D9833FC0BD}"/>
              </a:ext>
            </a:extLst>
          </p:cNvPr>
          <p:cNvSpPr>
            <a:spLocks noGrp="1"/>
          </p:cNvSpPr>
          <p:nvPr>
            <p:ph type="title"/>
          </p:nvPr>
        </p:nvSpPr>
        <p:spPr/>
        <p:txBody>
          <a:bodyPr>
            <a:normAutofit fontScale="90000"/>
          </a:bodyPr>
          <a:lstStyle/>
          <a:p>
            <a:r>
              <a:rPr lang="da-DK" dirty="0" err="1"/>
              <a:t>Copernicus</a:t>
            </a:r>
            <a:r>
              <a:rPr lang="da-DK" dirty="0"/>
              <a:t>' Sentinel-1 satellit optager radarbilleder dag og nat, i al slags vejr. Kilde: ESA.</a:t>
            </a:r>
            <a:br>
              <a:rPr lang="da-DK" dirty="0"/>
            </a:br>
            <a:endParaRPr lang="da-DK" dirty="0"/>
          </a:p>
        </p:txBody>
      </p:sp>
      <p:sp>
        <p:nvSpPr>
          <p:cNvPr id="3" name="Pladsholder til indhold 2">
            <a:extLst>
              <a:ext uri="{FF2B5EF4-FFF2-40B4-BE49-F238E27FC236}">
                <a16:creationId xmlns:a16="http://schemas.microsoft.com/office/drawing/2014/main" id="{BA426D73-057B-499A-9EC0-246DE001D1C8}"/>
              </a:ext>
            </a:extLst>
          </p:cNvPr>
          <p:cNvSpPr>
            <a:spLocks noGrp="1"/>
          </p:cNvSpPr>
          <p:nvPr>
            <p:ph idx="1"/>
          </p:nvPr>
        </p:nvSpPr>
        <p:spPr/>
        <p:txBody>
          <a:bodyPr>
            <a:normAutofit fontScale="85000" lnSpcReduction="20000"/>
          </a:bodyPr>
          <a:lstStyle/>
          <a:p>
            <a:r>
              <a:rPr lang="da-DK" dirty="0" err="1"/>
              <a:t>Sentinel</a:t>
            </a:r>
            <a:r>
              <a:rPr lang="da-DK" dirty="0"/>
              <a:t>–1 leverer radarbilleder, som kan optages dag og nat, i al slags vejr - også når det er overskyet. Dette gør disse data særlig velegnede for de polare egne, som f.eks. ved kortlægning af havis udbredelse og havis bevægelser. Konstellationen af Sentinel-1 A og -B gør, at der kan leveres data med stor hyppighed for samme geografiske område. Hyppigheden varierer med breddegraden fra hver sjette dag ved Ækvator til hver dag for det meste af Grønland. Dette gør disse data velegnede i mange sammenhænge, som f.eks. indenfor præcisionslandbrug, ved overvågning af ændringer i brug af landområder eller i f.eks. beredskabssammenhæng. En vigtig anvendelse af disse data er til detektion af selv meget små ændringer i jordoverfladen (landhævninger og – sænkninger).</a:t>
            </a:r>
          </a:p>
          <a:p>
            <a:pPr lvl="0"/>
            <a:r>
              <a:rPr lang="da-DK" dirty="0">
                <a:hlinkClick r:id="rId2"/>
              </a:rPr>
              <a:t>Få mere information om Sentinel-1 hos ESA</a:t>
            </a:r>
            <a:endParaRPr lang="da-DK" dirty="0"/>
          </a:p>
          <a:p>
            <a:r>
              <a:rPr lang="da-DK" u="sng" dirty="0">
                <a:hlinkClick r:id="rId3"/>
              </a:rPr>
              <a:t>https://ufm.dk/forskning-og-innovation/rumomradet/brug-rummet/Adgang%20til%20data/Copernicus/copernicus-sentineller/sentineller</a:t>
            </a:r>
            <a:endParaRPr lang="da-DK" dirty="0"/>
          </a:p>
          <a:p>
            <a:pPr lvl="0"/>
            <a:r>
              <a:rPr lang="da-DK" sz="2000" dirty="0"/>
              <a:t>Eng: </a:t>
            </a:r>
            <a:r>
              <a:rPr lang="da-DK" dirty="0">
                <a:hlinkClick r:id="rId4"/>
              </a:rPr>
              <a:t>https://sentinel.esa.int/web/sentinel/missions</a:t>
            </a:r>
            <a:endParaRPr lang="da-DK" dirty="0"/>
          </a:p>
          <a:p>
            <a:endParaRPr lang="da-DK" dirty="0"/>
          </a:p>
        </p:txBody>
      </p:sp>
    </p:spTree>
    <p:extLst>
      <p:ext uri="{BB962C8B-B14F-4D97-AF65-F5344CB8AC3E}">
        <p14:creationId xmlns:p14="http://schemas.microsoft.com/office/powerpoint/2010/main" val="3770708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5574CC-7D35-46E2-B58E-398D937DD3E5}"/>
              </a:ext>
            </a:extLst>
          </p:cNvPr>
          <p:cNvSpPr>
            <a:spLocks noGrp="1"/>
          </p:cNvSpPr>
          <p:nvPr>
            <p:ph type="title"/>
          </p:nvPr>
        </p:nvSpPr>
        <p:spPr/>
        <p:txBody>
          <a:bodyPr>
            <a:normAutofit fontScale="90000"/>
          </a:bodyPr>
          <a:lstStyle/>
          <a:p>
            <a:r>
              <a:rPr lang="da-DK" dirty="0"/>
              <a:t>Sentinel-2 er </a:t>
            </a:r>
            <a:r>
              <a:rPr lang="da-DK" dirty="0" err="1"/>
              <a:t>Copernicus</a:t>
            </a:r>
            <a:r>
              <a:rPr lang="da-DK" dirty="0"/>
              <a:t> programmets farvesyns-mission. Kilde: ESA.</a:t>
            </a:r>
            <a:br>
              <a:rPr lang="da-DK" dirty="0"/>
            </a:br>
            <a:endParaRPr lang="da-DK" dirty="0"/>
          </a:p>
        </p:txBody>
      </p:sp>
      <p:sp>
        <p:nvSpPr>
          <p:cNvPr id="3" name="Pladsholder til indhold 2">
            <a:extLst>
              <a:ext uri="{FF2B5EF4-FFF2-40B4-BE49-F238E27FC236}">
                <a16:creationId xmlns:a16="http://schemas.microsoft.com/office/drawing/2014/main" id="{D171B998-204A-4E5F-B4A9-9ECB8B9598F0}"/>
              </a:ext>
            </a:extLst>
          </p:cNvPr>
          <p:cNvSpPr>
            <a:spLocks noGrp="1"/>
          </p:cNvSpPr>
          <p:nvPr>
            <p:ph idx="1"/>
          </p:nvPr>
        </p:nvSpPr>
        <p:spPr/>
        <p:txBody>
          <a:bodyPr/>
          <a:lstStyle/>
          <a:p>
            <a:r>
              <a:rPr lang="da-DK" dirty="0"/>
              <a:t>Sentinel-2 leverer optiske billeder i høj opløsning (10 meter) beregnet for landtjenester. Populært siges, at missionen har ”farvesyn”. Dette indebærer, at satellittens data er særlig anvendelige til vegetationskortlægning og ved overvågning af ændringer i vegetationsdække (af f.eks. skove eller i brug af landbrugsjord). Satellittens data kan også anvendes ved forureningsovervågning af søer eller kystnære havområder eller beredskabsmæssigt i forbindelse med naturkatastrofer.</a:t>
            </a:r>
          </a:p>
          <a:p>
            <a:pPr lvl="0"/>
            <a:r>
              <a:rPr lang="da-DK" dirty="0">
                <a:hlinkClick r:id="rId2"/>
              </a:rPr>
              <a:t>Få mere information om Sentinel-2 hos ESA</a:t>
            </a:r>
            <a:endParaRPr lang="da-DK" dirty="0"/>
          </a:p>
          <a:p>
            <a:endParaRPr lang="da-DK" dirty="0"/>
          </a:p>
        </p:txBody>
      </p:sp>
    </p:spTree>
    <p:extLst>
      <p:ext uri="{BB962C8B-B14F-4D97-AF65-F5344CB8AC3E}">
        <p14:creationId xmlns:p14="http://schemas.microsoft.com/office/powerpoint/2010/main" val="11478639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9B329F-0405-4F58-9F7C-0874DD9E4594}"/>
              </a:ext>
            </a:extLst>
          </p:cNvPr>
          <p:cNvSpPr>
            <a:spLocks noGrp="1"/>
          </p:cNvSpPr>
          <p:nvPr>
            <p:ph type="title"/>
          </p:nvPr>
        </p:nvSpPr>
        <p:spPr/>
        <p:txBody>
          <a:bodyPr>
            <a:normAutofit fontScale="90000"/>
          </a:bodyPr>
          <a:lstStyle/>
          <a:p>
            <a:r>
              <a:rPr lang="da-DK" dirty="0"/>
              <a:t>Sentinel-3 leverer data til f.eks. prognoser for havet. Kilde: ESA.</a:t>
            </a:r>
            <a:br>
              <a:rPr lang="da-DK" dirty="0"/>
            </a:br>
            <a:endParaRPr lang="da-DK" dirty="0"/>
          </a:p>
        </p:txBody>
      </p:sp>
      <p:sp>
        <p:nvSpPr>
          <p:cNvPr id="3" name="Pladsholder til indhold 2">
            <a:extLst>
              <a:ext uri="{FF2B5EF4-FFF2-40B4-BE49-F238E27FC236}">
                <a16:creationId xmlns:a16="http://schemas.microsoft.com/office/drawing/2014/main" id="{13EA416F-38F0-4032-B831-E854D1C121FF}"/>
              </a:ext>
            </a:extLst>
          </p:cNvPr>
          <p:cNvSpPr>
            <a:spLocks noGrp="1"/>
          </p:cNvSpPr>
          <p:nvPr>
            <p:ph idx="1"/>
          </p:nvPr>
        </p:nvSpPr>
        <p:spPr/>
        <p:txBody>
          <a:bodyPr/>
          <a:lstStyle/>
          <a:p>
            <a:r>
              <a:rPr lang="da-DK" dirty="0"/>
              <a:t>Sentinel-3 leverer optiske og radar højdemåler data af høj nøjagtighed til hav- og landtjenester. Satellittens data om farve, højde og temperatur af havoverflader anvendes f.eks. som input til prognoser for havet (havstrømme m.v.), til kortlægning af algeopblomstring eller til forudsigelse af ekstrem hændelser som stormfloder eller oversvømmelser af kystnære områder. Data optagne over land kan eksempelvis bruges til detektion af brande.</a:t>
            </a:r>
          </a:p>
          <a:p>
            <a:pPr lvl="0"/>
            <a:r>
              <a:rPr lang="da-DK" dirty="0">
                <a:hlinkClick r:id="rId2"/>
              </a:rPr>
              <a:t>Få mere information om Sentinel-3 hos ESA</a:t>
            </a:r>
            <a:endParaRPr lang="da-DK" dirty="0"/>
          </a:p>
          <a:p>
            <a:endParaRPr lang="da-DK" dirty="0"/>
          </a:p>
        </p:txBody>
      </p:sp>
    </p:spTree>
    <p:extLst>
      <p:ext uri="{BB962C8B-B14F-4D97-AF65-F5344CB8AC3E}">
        <p14:creationId xmlns:p14="http://schemas.microsoft.com/office/powerpoint/2010/main" val="18417151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05640D-5167-45B2-92A1-1A3E0B2BB64D}"/>
              </a:ext>
            </a:extLst>
          </p:cNvPr>
          <p:cNvSpPr>
            <a:spLocks noGrp="1"/>
          </p:cNvSpPr>
          <p:nvPr>
            <p:ph type="title"/>
          </p:nvPr>
        </p:nvSpPr>
        <p:spPr/>
        <p:txBody>
          <a:bodyPr>
            <a:normAutofit/>
          </a:bodyPr>
          <a:lstStyle/>
          <a:p>
            <a:r>
              <a:rPr lang="da-DK" dirty="0"/>
              <a:t>Sentinel-4 og -5</a:t>
            </a:r>
            <a:br>
              <a:rPr lang="da-DK" dirty="0"/>
            </a:br>
            <a:endParaRPr lang="da-DK" dirty="0"/>
          </a:p>
        </p:txBody>
      </p:sp>
      <p:sp>
        <p:nvSpPr>
          <p:cNvPr id="3" name="Pladsholder til indhold 2">
            <a:extLst>
              <a:ext uri="{FF2B5EF4-FFF2-40B4-BE49-F238E27FC236}">
                <a16:creationId xmlns:a16="http://schemas.microsoft.com/office/drawing/2014/main" id="{83F0ACBA-BF72-4B9C-B987-4BCA45452F9A}"/>
              </a:ext>
            </a:extLst>
          </p:cNvPr>
          <p:cNvSpPr>
            <a:spLocks noGrp="1"/>
          </p:cNvSpPr>
          <p:nvPr>
            <p:ph idx="1"/>
          </p:nvPr>
        </p:nvSpPr>
        <p:spPr/>
        <p:txBody>
          <a:bodyPr/>
          <a:lstStyle/>
          <a:p>
            <a:r>
              <a:rPr lang="da-DK" dirty="0"/>
              <a:t>Sentinel-4 og -5 leverer begge data til overvågning af atmosfærens sammensætning fra henholdsvis en geostationær og en polar bane. Begge </a:t>
            </a:r>
            <a:r>
              <a:rPr lang="da-DK" dirty="0" err="1"/>
              <a:t>Sentinel</a:t>
            </a:r>
            <a:r>
              <a:rPr lang="da-DK" dirty="0"/>
              <a:t> typer udgøres til forskel fra de øvrige </a:t>
            </a:r>
            <a:r>
              <a:rPr lang="da-DK" dirty="0" err="1"/>
              <a:t>Sentineller</a:t>
            </a:r>
            <a:r>
              <a:rPr lang="da-DK" dirty="0"/>
              <a:t> af et instrument, som bæres af meteorologiske satellitter.</a:t>
            </a:r>
          </a:p>
          <a:p>
            <a:endParaRPr lang="da-DK" dirty="0"/>
          </a:p>
        </p:txBody>
      </p:sp>
    </p:spTree>
    <p:extLst>
      <p:ext uri="{BB962C8B-B14F-4D97-AF65-F5344CB8AC3E}">
        <p14:creationId xmlns:p14="http://schemas.microsoft.com/office/powerpoint/2010/main" val="41050379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FC0BF1FF-3FE9-4CB5-81E9-F41D859CA6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4858"/>
            <a:ext cx="12192000" cy="6088284"/>
          </a:xfrm>
          <a:prstGeom prst="rect">
            <a:avLst/>
          </a:prstGeom>
        </p:spPr>
      </p:pic>
    </p:spTree>
    <p:extLst>
      <p:ext uri="{BB962C8B-B14F-4D97-AF65-F5344CB8AC3E}">
        <p14:creationId xmlns:p14="http://schemas.microsoft.com/office/powerpoint/2010/main" val="127767411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92ECF0-2570-4DBD-A78F-3D559A617604}"/>
              </a:ext>
            </a:extLst>
          </p:cNvPr>
          <p:cNvSpPr>
            <a:spLocks noGrp="1"/>
          </p:cNvSpPr>
          <p:nvPr>
            <p:ph type="title"/>
          </p:nvPr>
        </p:nvSpPr>
        <p:spPr/>
        <p:txBody>
          <a:bodyPr>
            <a:normAutofit fontScale="90000"/>
          </a:bodyPr>
          <a:lstStyle/>
          <a:p>
            <a:r>
              <a:rPr lang="da-DK" dirty="0"/>
              <a:t>Sentinel-4 leverer data om atmosfærens sammensætning over Europa fra en geostationær bane. Kilde: ESA.</a:t>
            </a:r>
            <a:br>
              <a:rPr lang="da-DK" dirty="0"/>
            </a:br>
            <a:endParaRPr lang="da-DK" dirty="0"/>
          </a:p>
        </p:txBody>
      </p:sp>
      <p:sp>
        <p:nvSpPr>
          <p:cNvPr id="3" name="Pladsholder til indhold 2">
            <a:extLst>
              <a:ext uri="{FF2B5EF4-FFF2-40B4-BE49-F238E27FC236}">
                <a16:creationId xmlns:a16="http://schemas.microsoft.com/office/drawing/2014/main" id="{285E85EA-39E0-4BB0-AE52-01C7610F9208}"/>
              </a:ext>
            </a:extLst>
          </p:cNvPr>
          <p:cNvSpPr>
            <a:spLocks noGrp="1"/>
          </p:cNvSpPr>
          <p:nvPr>
            <p:ph idx="1"/>
          </p:nvPr>
        </p:nvSpPr>
        <p:spPr/>
        <p:txBody>
          <a:bodyPr/>
          <a:lstStyle/>
          <a:p>
            <a:r>
              <a:rPr lang="da-DK" dirty="0"/>
              <a:t>Sentinel-4 er et såkaldt spektrometer, som dækker det ultraviolette, synlige og nær-infrarøde spektrum. Instrumentet vil komme til at sidde på en meteorologisk satellit af typen ”</a:t>
            </a:r>
            <a:r>
              <a:rPr lang="da-DK" dirty="0" err="1"/>
              <a:t>Meteosat</a:t>
            </a:r>
            <a:r>
              <a:rPr lang="da-DK" dirty="0"/>
              <a:t> Third Generation” i en geostationær bane. Fra denne position vil Sentinel-4 kunne levere data hver time om forekomsten af sporgasser og forskellige forureningsfaktorer i atmosfæren over Europa. Desuden vil den kunne levere data om forekomst af ozon og solstråling som input til UV prognoser og klimaovervågning.</a:t>
            </a:r>
          </a:p>
          <a:p>
            <a:pPr lvl="0"/>
            <a:r>
              <a:rPr lang="da-DK" dirty="0">
                <a:hlinkClick r:id="rId2"/>
              </a:rPr>
              <a:t>Få mere information om Sentinel-4 hos ESA</a:t>
            </a:r>
            <a:endParaRPr lang="da-DK" dirty="0"/>
          </a:p>
          <a:p>
            <a:endParaRPr lang="da-DK" dirty="0"/>
          </a:p>
        </p:txBody>
      </p:sp>
    </p:spTree>
    <p:extLst>
      <p:ext uri="{BB962C8B-B14F-4D97-AF65-F5344CB8AC3E}">
        <p14:creationId xmlns:p14="http://schemas.microsoft.com/office/powerpoint/2010/main" val="151686998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AAC1EE-9689-4EF3-985D-B0790850BEE0}"/>
              </a:ext>
            </a:extLst>
          </p:cNvPr>
          <p:cNvSpPr>
            <a:spLocks noGrp="1"/>
          </p:cNvSpPr>
          <p:nvPr>
            <p:ph type="title"/>
          </p:nvPr>
        </p:nvSpPr>
        <p:spPr/>
        <p:txBody>
          <a:bodyPr>
            <a:normAutofit fontScale="90000"/>
          </a:bodyPr>
          <a:lstStyle/>
          <a:p>
            <a:r>
              <a:rPr lang="da-DK" dirty="0"/>
              <a:t>Sentinel-5 leverer data om atmosfærens sammensætning fra en polar bane omkring 800 km over jordens overflade. Kilde: ESA.</a:t>
            </a:r>
            <a:br>
              <a:rPr lang="da-DK" dirty="0"/>
            </a:br>
            <a:endParaRPr lang="da-DK" dirty="0"/>
          </a:p>
        </p:txBody>
      </p:sp>
      <p:sp>
        <p:nvSpPr>
          <p:cNvPr id="3" name="Pladsholder til indhold 2">
            <a:extLst>
              <a:ext uri="{FF2B5EF4-FFF2-40B4-BE49-F238E27FC236}">
                <a16:creationId xmlns:a16="http://schemas.microsoft.com/office/drawing/2014/main" id="{B75A15FB-95B5-4D34-8EB9-005A58474E35}"/>
              </a:ext>
            </a:extLst>
          </p:cNvPr>
          <p:cNvSpPr>
            <a:spLocks noGrp="1"/>
          </p:cNvSpPr>
          <p:nvPr>
            <p:ph idx="1"/>
          </p:nvPr>
        </p:nvSpPr>
        <p:spPr/>
        <p:txBody>
          <a:bodyPr>
            <a:normAutofit lnSpcReduction="10000"/>
          </a:bodyPr>
          <a:lstStyle/>
          <a:p>
            <a:r>
              <a:rPr lang="da-DK" dirty="0"/>
              <a:t>Sentinel-5 er også et spektrometer, som dækker et spektrum fra det ultraviolette til kortbølge infrarød. Instrumentet vil blive båret af meteorologiske satellitter af typen ”</a:t>
            </a:r>
            <a:r>
              <a:rPr lang="da-DK" dirty="0" err="1"/>
              <a:t>MetOp</a:t>
            </a:r>
            <a:r>
              <a:rPr lang="da-DK" dirty="0"/>
              <a:t> Second Generation”.  Ligesom Sentinel-4 vil Sentinel-5 optage data om atmosfærens sammensætning, og om forekomsten af ozon og </a:t>
            </a:r>
            <a:r>
              <a:rPr lang="da-DK" dirty="0" err="1"/>
              <a:t>UV-stråling</a:t>
            </a:r>
            <a:r>
              <a:rPr lang="da-DK" dirty="0"/>
              <a:t>. Men til forskel fra Sentinel-4 vil Sentinel-5 optage data fra en polar bane omkring 800 km over jordens overflade og vil kunne levere data dagligt for hele jordens overflade. Data fra Sentinel-4 og -5 supplerer på denne måde hinanden. Sentinel-4 og -5 forventes opsendt i 2021-22.</a:t>
            </a:r>
          </a:p>
          <a:p>
            <a:pPr lvl="0"/>
            <a:r>
              <a:rPr lang="da-DK" dirty="0">
                <a:hlinkClick r:id="rId2"/>
              </a:rPr>
              <a:t>Få mere information om Sentinel-5 hos ESA</a:t>
            </a:r>
            <a:endParaRPr lang="da-DK" dirty="0"/>
          </a:p>
          <a:p>
            <a:endParaRPr lang="da-DK" dirty="0"/>
          </a:p>
        </p:txBody>
      </p:sp>
    </p:spTree>
    <p:extLst>
      <p:ext uri="{BB962C8B-B14F-4D97-AF65-F5344CB8AC3E}">
        <p14:creationId xmlns:p14="http://schemas.microsoft.com/office/powerpoint/2010/main" val="359257653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03E515-7AF9-41A9-8BC1-F7935570FB21}"/>
              </a:ext>
            </a:extLst>
          </p:cNvPr>
          <p:cNvSpPr>
            <a:spLocks noGrp="1"/>
          </p:cNvSpPr>
          <p:nvPr>
            <p:ph type="title"/>
          </p:nvPr>
        </p:nvSpPr>
        <p:spPr/>
        <p:txBody>
          <a:bodyPr>
            <a:normAutofit fontScale="90000"/>
          </a:bodyPr>
          <a:lstStyle/>
          <a:p>
            <a:r>
              <a:rPr lang="da-DK" dirty="0"/>
              <a:t>Sentinel-5 </a:t>
            </a:r>
            <a:r>
              <a:rPr lang="da-DK" dirty="0" err="1"/>
              <a:t>Precursor</a:t>
            </a:r>
            <a:r>
              <a:rPr lang="da-DK" dirty="0"/>
              <a:t> er en forløber til Sentinel-5. Kilde: ESA.</a:t>
            </a:r>
            <a:br>
              <a:rPr lang="da-DK" dirty="0"/>
            </a:br>
            <a:endParaRPr lang="da-DK" dirty="0"/>
          </a:p>
        </p:txBody>
      </p:sp>
      <p:sp>
        <p:nvSpPr>
          <p:cNvPr id="3" name="Pladsholder til indhold 2">
            <a:extLst>
              <a:ext uri="{FF2B5EF4-FFF2-40B4-BE49-F238E27FC236}">
                <a16:creationId xmlns:a16="http://schemas.microsoft.com/office/drawing/2014/main" id="{7A57BFCE-3298-4C39-A400-0C1876A930F1}"/>
              </a:ext>
            </a:extLst>
          </p:cNvPr>
          <p:cNvSpPr>
            <a:spLocks noGrp="1"/>
          </p:cNvSpPr>
          <p:nvPr>
            <p:ph idx="1"/>
          </p:nvPr>
        </p:nvSpPr>
        <p:spPr/>
        <p:txBody>
          <a:bodyPr/>
          <a:lstStyle/>
          <a:p>
            <a:r>
              <a:rPr lang="da-DK" dirty="0"/>
              <a:t>Sentinel-5 </a:t>
            </a:r>
            <a:r>
              <a:rPr lang="da-DK" dirty="0" err="1"/>
              <a:t>Precursor</a:t>
            </a:r>
            <a:r>
              <a:rPr lang="da-DK" dirty="0"/>
              <a:t> er, som navnet antyder, en forløber, som danner bro, frem til opsendelsen af Sentinel-5. Sentinel-5 </a:t>
            </a:r>
            <a:r>
              <a:rPr lang="da-DK" dirty="0" err="1"/>
              <a:t>Precursor</a:t>
            </a:r>
            <a:r>
              <a:rPr lang="da-DK" dirty="0"/>
              <a:t> blev sendt op i 2017 og leverer data om forekomsten af forskellige sporgasser, forureningsfaktorer og drivhusgasser i atmosfæren.</a:t>
            </a:r>
          </a:p>
          <a:p>
            <a:pPr lvl="0"/>
            <a:r>
              <a:rPr lang="da-DK" dirty="0">
                <a:hlinkClick r:id="rId2"/>
              </a:rPr>
              <a:t>Få mere information om Sentinel-5 </a:t>
            </a:r>
            <a:r>
              <a:rPr lang="da-DK" dirty="0" err="1">
                <a:hlinkClick r:id="rId2"/>
              </a:rPr>
              <a:t>Precursor</a:t>
            </a:r>
            <a:r>
              <a:rPr lang="da-DK" dirty="0">
                <a:hlinkClick r:id="rId2"/>
              </a:rPr>
              <a:t> hos ESA</a:t>
            </a:r>
            <a:endParaRPr lang="da-DK" dirty="0"/>
          </a:p>
          <a:p>
            <a:endParaRPr lang="da-DK" dirty="0"/>
          </a:p>
        </p:txBody>
      </p:sp>
    </p:spTree>
    <p:extLst>
      <p:ext uri="{BB962C8B-B14F-4D97-AF65-F5344CB8AC3E}">
        <p14:creationId xmlns:p14="http://schemas.microsoft.com/office/powerpoint/2010/main" val="30467800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D3C4C7-06D8-4B4D-AF2F-7FEC40ACEAA1}"/>
              </a:ext>
            </a:extLst>
          </p:cNvPr>
          <p:cNvSpPr>
            <a:spLocks noGrp="1"/>
          </p:cNvSpPr>
          <p:nvPr>
            <p:ph type="title"/>
          </p:nvPr>
        </p:nvSpPr>
        <p:spPr/>
        <p:txBody>
          <a:bodyPr>
            <a:normAutofit fontScale="90000"/>
          </a:bodyPr>
          <a:lstStyle/>
          <a:p>
            <a:r>
              <a:rPr lang="da-DK" dirty="0"/>
              <a:t>Sentinel-6 måler den globale havoverflades højde. Kilde: ESA.</a:t>
            </a:r>
            <a:br>
              <a:rPr lang="da-DK" dirty="0"/>
            </a:br>
            <a:endParaRPr lang="da-DK" dirty="0"/>
          </a:p>
        </p:txBody>
      </p:sp>
      <p:sp>
        <p:nvSpPr>
          <p:cNvPr id="3" name="Pladsholder til indhold 2">
            <a:extLst>
              <a:ext uri="{FF2B5EF4-FFF2-40B4-BE49-F238E27FC236}">
                <a16:creationId xmlns:a16="http://schemas.microsoft.com/office/drawing/2014/main" id="{D48193FE-3DE7-4307-A1F5-9A06F7259D66}"/>
              </a:ext>
            </a:extLst>
          </p:cNvPr>
          <p:cNvSpPr>
            <a:spLocks noGrp="1"/>
          </p:cNvSpPr>
          <p:nvPr>
            <p:ph idx="1"/>
          </p:nvPr>
        </p:nvSpPr>
        <p:spPr/>
        <p:txBody>
          <a:bodyPr/>
          <a:lstStyle/>
          <a:p>
            <a:r>
              <a:rPr lang="da-DK" dirty="0"/>
              <a:t>Sentinel-6 leverer radar højdemåler data af høj nøjagtighed til måling af den globale havoverflades højde. Disse data udgør vigtig input til overvågningen af havniveauændringer, hvilket udgør en nøgleindikator for klimaændringer. Satellitten kortlægger op til 95 % af jordens isfri havområder hver 10. dag og leverer data om havstrømme, vindhastighed og bølgehøjde. Disse data anvendes indenfor operationel oceanografi og kan anvendes i sikkerhedsmæssig sammenhæng f.eks. i forbindelse med prognoser ved oceangående sejlads. Sentinel-6 supplerer således Sentinel-3.</a:t>
            </a:r>
          </a:p>
          <a:p>
            <a:r>
              <a:rPr lang="da-DK" b="1" dirty="0"/>
              <a:t>Den første Sentinel-6 satellit forventes opsendt i 2020. </a:t>
            </a:r>
          </a:p>
          <a:p>
            <a:endParaRPr lang="da-DK" dirty="0"/>
          </a:p>
        </p:txBody>
      </p:sp>
    </p:spTree>
    <p:extLst>
      <p:ext uri="{BB962C8B-B14F-4D97-AF65-F5344CB8AC3E}">
        <p14:creationId xmlns:p14="http://schemas.microsoft.com/office/powerpoint/2010/main" val="72651300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E456A1-BD4A-4685-A31F-D2015073366F}"/>
              </a:ext>
            </a:extLst>
          </p:cNvPr>
          <p:cNvSpPr>
            <a:spLocks noGrp="1"/>
          </p:cNvSpPr>
          <p:nvPr>
            <p:ph type="title"/>
          </p:nvPr>
        </p:nvSpPr>
        <p:spPr/>
        <p:txBody>
          <a:bodyPr/>
          <a:lstStyle/>
          <a:p>
            <a:r>
              <a:rPr lang="da-DK" dirty="0"/>
              <a:t>Landsat:  billeder mange </a:t>
            </a:r>
            <a:r>
              <a:rPr lang="da-DK"/>
              <a:t>år tilbage</a:t>
            </a:r>
            <a:endParaRPr lang="da-DK" dirty="0"/>
          </a:p>
        </p:txBody>
      </p:sp>
      <p:sp>
        <p:nvSpPr>
          <p:cNvPr id="3" name="Pladsholder til indhold 2">
            <a:extLst>
              <a:ext uri="{FF2B5EF4-FFF2-40B4-BE49-F238E27FC236}">
                <a16:creationId xmlns:a16="http://schemas.microsoft.com/office/drawing/2014/main" id="{434DA40C-4FD0-4708-A773-32859BE95EBD}"/>
              </a:ext>
            </a:extLst>
          </p:cNvPr>
          <p:cNvSpPr>
            <a:spLocks noGrp="1"/>
          </p:cNvSpPr>
          <p:nvPr>
            <p:ph idx="1"/>
          </p:nvPr>
        </p:nvSpPr>
        <p:spPr/>
        <p:txBody>
          <a:bodyPr/>
          <a:lstStyle/>
          <a:p>
            <a:r>
              <a:rPr lang="en-US" b="1" dirty="0"/>
              <a:t>The Landsat Program</a:t>
            </a:r>
            <a:endParaRPr lang="da-DK" dirty="0"/>
          </a:p>
          <a:p>
            <a:r>
              <a:rPr lang="en-US" dirty="0"/>
              <a:t>This joint NASA/USGS program provides the longest continuous space-based record of Earth’s land in existence. Every day, Landsat satellites provide essential information to help land managers and policy makers make wise decisions about our resources and our environment.</a:t>
            </a:r>
            <a:endParaRPr lang="da-DK" dirty="0"/>
          </a:p>
          <a:p>
            <a:endParaRPr lang="da-DK" dirty="0"/>
          </a:p>
        </p:txBody>
      </p:sp>
    </p:spTree>
    <p:extLst>
      <p:ext uri="{BB962C8B-B14F-4D97-AF65-F5344CB8AC3E}">
        <p14:creationId xmlns:p14="http://schemas.microsoft.com/office/powerpoint/2010/main" val="272767680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6D379A-B54B-453F-9E77-3756732F4C50}"/>
              </a:ext>
            </a:extLst>
          </p:cNvPr>
          <p:cNvSpPr>
            <a:spLocks noGrp="1"/>
          </p:cNvSpPr>
          <p:nvPr>
            <p:ph type="title"/>
          </p:nvPr>
        </p:nvSpPr>
        <p:spPr/>
        <p:txBody>
          <a:bodyPr>
            <a:normAutofit fontScale="90000"/>
          </a:bodyPr>
          <a:lstStyle/>
          <a:p>
            <a:r>
              <a:rPr lang="da-DK" b="1" dirty="0"/>
              <a:t>Medium Resolution Imaging </a:t>
            </a:r>
            <a:r>
              <a:rPr lang="da-DK" b="1" dirty="0" err="1"/>
              <a:t>Spectrometer</a:t>
            </a:r>
            <a:r>
              <a:rPr lang="da-DK" b="1" dirty="0"/>
              <a:t> (MERIS)</a:t>
            </a:r>
            <a:r>
              <a:rPr lang="da-DK" dirty="0"/>
              <a:t>, part of </a:t>
            </a:r>
            <a:r>
              <a:rPr lang="da-DK" dirty="0">
                <a:hlinkClick r:id="rId2"/>
              </a:rPr>
              <a:t>European Space </a:t>
            </a:r>
            <a:r>
              <a:rPr lang="da-DK" dirty="0" err="1">
                <a:hlinkClick r:id="rId2"/>
              </a:rPr>
              <a:t>Agency</a:t>
            </a:r>
            <a:r>
              <a:rPr lang="da-DK" dirty="0" err="1"/>
              <a:t>’s</a:t>
            </a:r>
            <a:r>
              <a:rPr lang="da-DK" dirty="0"/>
              <a:t> (ESA) </a:t>
            </a:r>
            <a:r>
              <a:rPr lang="da-DK" dirty="0" err="1"/>
              <a:t>Envisat</a:t>
            </a:r>
            <a:r>
              <a:rPr lang="da-DK" dirty="0"/>
              <a:t> Earth Observation (EO) </a:t>
            </a:r>
            <a:r>
              <a:rPr lang="da-DK" dirty="0" err="1"/>
              <a:t>Satellite</a:t>
            </a:r>
            <a:r>
              <a:rPr lang="da-DK" dirty="0"/>
              <a:t>, </a:t>
            </a:r>
            <a:r>
              <a:rPr lang="da-DK" dirty="0" err="1"/>
              <a:t>brought</a:t>
            </a:r>
            <a:r>
              <a:rPr lang="da-DK" dirty="0"/>
              <a:t> new dimension to </a:t>
            </a:r>
            <a:r>
              <a:rPr lang="da-DK" dirty="0" err="1"/>
              <a:t>Sentinel</a:t>
            </a:r>
            <a:r>
              <a:rPr lang="da-DK" dirty="0"/>
              <a:t> Hub </a:t>
            </a:r>
            <a:r>
              <a:rPr lang="da-DK" dirty="0" err="1"/>
              <a:t>browsing</a:t>
            </a:r>
            <a:r>
              <a:rPr lang="da-DK" dirty="0"/>
              <a:t> </a:t>
            </a:r>
            <a:r>
              <a:rPr lang="da-DK" dirty="0" err="1"/>
              <a:t>experience</a:t>
            </a:r>
            <a:r>
              <a:rPr lang="da-DK" dirty="0"/>
              <a:t>.</a:t>
            </a:r>
          </a:p>
        </p:txBody>
      </p:sp>
      <p:sp>
        <p:nvSpPr>
          <p:cNvPr id="3" name="Pladsholder til indhold 2">
            <a:extLst>
              <a:ext uri="{FF2B5EF4-FFF2-40B4-BE49-F238E27FC236}">
                <a16:creationId xmlns:a16="http://schemas.microsoft.com/office/drawing/2014/main" id="{017E434C-1FE8-40D1-BE58-21E44568BEF8}"/>
              </a:ext>
            </a:extLst>
          </p:cNvPr>
          <p:cNvSpPr>
            <a:spLocks noGrp="1"/>
          </p:cNvSpPr>
          <p:nvPr>
            <p:ph idx="1"/>
          </p:nvPr>
        </p:nvSpPr>
        <p:spPr/>
        <p:txBody>
          <a:bodyPr>
            <a:normAutofit fontScale="92500" lnSpcReduction="10000"/>
          </a:bodyPr>
          <a:lstStyle/>
          <a:p>
            <a:endParaRPr lang="da-DK" dirty="0"/>
          </a:p>
          <a:p>
            <a:r>
              <a:rPr lang="en-US" dirty="0"/>
              <a:t>The polar orbiting Envisat EO Satellite was launched in 2002, with 10 instruments aboard. Weighing more than eight tons, it is the largest civilian EO mission. Since its launch, Envisat has orbited Earth more than 50,000 times and has lived twice as long as planned. The Envisat MERIS imagery enriched Sentinel Hub for more than 130,000 scenes captured during its 10 years long operation. The Envisat mission ended on April 8, 2012, following the unexpected loss of contact with the satellite.</a:t>
            </a:r>
          </a:p>
          <a:p>
            <a:r>
              <a:rPr lang="en-US" dirty="0"/>
              <a:t>Browse and explore </a:t>
            </a:r>
            <a:r>
              <a:rPr lang="en-US" b="1" dirty="0"/>
              <a:t>Envisat MERIS</a:t>
            </a:r>
            <a:r>
              <a:rPr lang="en-US" dirty="0"/>
              <a:t> scenes through </a:t>
            </a:r>
            <a:r>
              <a:rPr lang="en-US" dirty="0">
                <a:hlinkClick r:id="rId3"/>
              </a:rPr>
              <a:t>EO Browser</a:t>
            </a:r>
            <a:r>
              <a:rPr lang="en-US" dirty="0"/>
              <a:t>, a free satellite imagery </a:t>
            </a:r>
            <a:r>
              <a:rPr lang="en-US" dirty="0" err="1"/>
              <a:t>visualisation</a:t>
            </a:r>
            <a:r>
              <a:rPr lang="en-US" dirty="0"/>
              <a:t> tool with the complete archive of </a:t>
            </a:r>
            <a:r>
              <a:rPr lang="en-US" b="1" dirty="0"/>
              <a:t>Sentinel-2</a:t>
            </a:r>
            <a:r>
              <a:rPr lang="en-US" dirty="0"/>
              <a:t> and </a:t>
            </a:r>
            <a:r>
              <a:rPr lang="en-US" b="1" dirty="0"/>
              <a:t>Sentinel-3</a:t>
            </a:r>
            <a:r>
              <a:rPr lang="en-US" dirty="0"/>
              <a:t>, ESA’s archive of </a:t>
            </a:r>
            <a:r>
              <a:rPr lang="en-US" b="1" dirty="0"/>
              <a:t>Landsat 5, 7, 8</a:t>
            </a:r>
            <a:r>
              <a:rPr lang="en-US" dirty="0"/>
              <a:t>, global coverage of </a:t>
            </a:r>
            <a:r>
              <a:rPr lang="en-US" b="1" dirty="0"/>
              <a:t>Landsat 8</a:t>
            </a:r>
            <a:r>
              <a:rPr lang="en-US" dirty="0"/>
              <a:t>, and </a:t>
            </a:r>
            <a:r>
              <a:rPr lang="en-US" b="1" dirty="0" err="1"/>
              <a:t>Proba</a:t>
            </a:r>
            <a:r>
              <a:rPr lang="en-US" b="1" dirty="0"/>
              <a:t>-V</a:t>
            </a:r>
            <a:r>
              <a:rPr lang="en-US" dirty="0"/>
              <a:t> products reachable in one place.</a:t>
            </a:r>
          </a:p>
          <a:p>
            <a:endParaRPr lang="da-DK" dirty="0"/>
          </a:p>
        </p:txBody>
      </p:sp>
    </p:spTree>
    <p:extLst>
      <p:ext uri="{BB962C8B-B14F-4D97-AF65-F5344CB8AC3E}">
        <p14:creationId xmlns:p14="http://schemas.microsoft.com/office/powerpoint/2010/main" val="108583363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2900A8-3994-41D1-AC00-B236E2EE63F2}"/>
              </a:ext>
            </a:extLst>
          </p:cNvPr>
          <p:cNvSpPr>
            <a:spLocks noGrp="1"/>
          </p:cNvSpPr>
          <p:nvPr>
            <p:ph type="title"/>
          </p:nvPr>
        </p:nvSpPr>
        <p:spPr/>
        <p:txBody>
          <a:bodyPr/>
          <a:lstStyle/>
          <a:p>
            <a:r>
              <a:rPr lang="da-DK" dirty="0">
                <a:hlinkClick r:id="rId2"/>
              </a:rPr>
              <a:t>https://modis.gsfc.nasa.gov/about/</a:t>
            </a:r>
            <a:endParaRPr lang="da-DK" dirty="0"/>
          </a:p>
        </p:txBody>
      </p:sp>
      <p:sp>
        <p:nvSpPr>
          <p:cNvPr id="3" name="Pladsholder til indhold 2">
            <a:extLst>
              <a:ext uri="{FF2B5EF4-FFF2-40B4-BE49-F238E27FC236}">
                <a16:creationId xmlns:a16="http://schemas.microsoft.com/office/drawing/2014/main" id="{E30E3F80-02A4-4067-810A-F77C2F703335}"/>
              </a:ext>
            </a:extLst>
          </p:cNvPr>
          <p:cNvSpPr>
            <a:spLocks noGrp="1"/>
          </p:cNvSpPr>
          <p:nvPr>
            <p:ph idx="1"/>
          </p:nvPr>
        </p:nvSpPr>
        <p:spPr/>
        <p:txBody>
          <a:bodyPr>
            <a:normAutofit fontScale="92500" lnSpcReduction="10000"/>
          </a:bodyPr>
          <a:lstStyle/>
          <a:p>
            <a:r>
              <a:rPr lang="en-US" dirty="0"/>
              <a:t>MODIS (or Moderate Resolution Imaging Spectroradiometer) is a key instrument aboard the </a:t>
            </a:r>
            <a:r>
              <a:rPr lang="en-US" dirty="0">
                <a:hlinkClick r:id="rId3"/>
              </a:rPr>
              <a:t>Terra</a:t>
            </a:r>
            <a:r>
              <a:rPr lang="en-US" dirty="0"/>
              <a:t> (originally known as EOS AM-1) and </a:t>
            </a:r>
            <a:r>
              <a:rPr lang="en-US" dirty="0">
                <a:hlinkClick r:id="rId4"/>
              </a:rPr>
              <a:t>Aqua</a:t>
            </a:r>
            <a:r>
              <a:rPr lang="en-US" dirty="0"/>
              <a:t> (originally known as EOS PM-1) satellites. Terra's orbit around the Earth is timed so that it passes from north to south across the equator in the morning, while Aqua passes south to north over the equator in the afternoon. Terra MODIS and Aqua MODIS are viewing the entire Earth's surface every 1 to 2 days, acquiring data in 36 spectral bands, or groups of wavelengths (see MODIS Technical Specifications). These data will improve our understanding of global dynamics and processes occurring on the land, in the oceans, and in the lower atmosphere. MODIS is playing a vital role in the development of validated, global, interactive Earth system models able to predict global change accurately enough to assist policy makers in making sound decisions concerning the protection of our environment.</a:t>
            </a:r>
            <a:endParaRPr lang="da-DK" dirty="0"/>
          </a:p>
        </p:txBody>
      </p:sp>
    </p:spTree>
    <p:extLst>
      <p:ext uri="{BB962C8B-B14F-4D97-AF65-F5344CB8AC3E}">
        <p14:creationId xmlns:p14="http://schemas.microsoft.com/office/powerpoint/2010/main" val="424945377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0CBB46-F157-415C-968D-34B7B4E9A6C7}"/>
              </a:ext>
            </a:extLst>
          </p:cNvPr>
          <p:cNvSpPr>
            <a:spLocks noGrp="1"/>
          </p:cNvSpPr>
          <p:nvPr>
            <p:ph type="title"/>
          </p:nvPr>
        </p:nvSpPr>
        <p:spPr/>
        <p:txBody>
          <a:bodyPr>
            <a:normAutofit fontScale="90000"/>
          </a:bodyPr>
          <a:lstStyle/>
          <a:p>
            <a:r>
              <a:rPr lang="en-US" dirty="0"/>
              <a:t>Probe-V </a:t>
            </a:r>
            <a:r>
              <a:rPr lang="da-DK" dirty="0">
                <a:hlinkClick r:id="rId2"/>
              </a:rPr>
              <a:t>https://www.esa.int/Our_Activities/Observing_the_Earth/Proba-V/About_Proba-V</a:t>
            </a:r>
            <a:endParaRPr lang="da-DK" dirty="0"/>
          </a:p>
        </p:txBody>
      </p:sp>
      <p:sp>
        <p:nvSpPr>
          <p:cNvPr id="3" name="Pladsholder til indhold 2">
            <a:extLst>
              <a:ext uri="{FF2B5EF4-FFF2-40B4-BE49-F238E27FC236}">
                <a16:creationId xmlns:a16="http://schemas.microsoft.com/office/drawing/2014/main" id="{C4E15339-E0F5-44A3-A53C-20123AF7DC8D}"/>
              </a:ext>
            </a:extLst>
          </p:cNvPr>
          <p:cNvSpPr>
            <a:spLocks noGrp="1"/>
          </p:cNvSpPr>
          <p:nvPr>
            <p:ph idx="1"/>
          </p:nvPr>
        </p:nvSpPr>
        <p:spPr/>
        <p:txBody>
          <a:bodyPr/>
          <a:lstStyle/>
          <a:p>
            <a:r>
              <a:rPr lang="en-US" dirty="0"/>
              <a:t>The </a:t>
            </a:r>
            <a:r>
              <a:rPr lang="en-US" dirty="0" err="1"/>
              <a:t>Proba</a:t>
            </a:r>
            <a:r>
              <a:rPr lang="en-US" dirty="0"/>
              <a:t>-V satellite may only be slightly larger than a washing machine, but it is tasked with a full-scale mission. This miniature satellite is designed to map land cover and vegetation growth across the entire globe every two days.</a:t>
            </a:r>
            <a:endParaRPr lang="da-DK" dirty="0"/>
          </a:p>
        </p:txBody>
      </p:sp>
    </p:spTree>
    <p:extLst>
      <p:ext uri="{BB962C8B-B14F-4D97-AF65-F5344CB8AC3E}">
        <p14:creationId xmlns:p14="http://schemas.microsoft.com/office/powerpoint/2010/main" val="416348366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FFA3FB-3741-483A-94AE-B6D4BE91BFB6}"/>
              </a:ext>
            </a:extLst>
          </p:cNvPr>
          <p:cNvSpPr>
            <a:spLocks noGrp="1"/>
          </p:cNvSpPr>
          <p:nvPr>
            <p:ph type="title"/>
          </p:nvPr>
        </p:nvSpPr>
        <p:spPr/>
        <p:txBody>
          <a:bodyPr/>
          <a:lstStyle/>
          <a:p>
            <a:r>
              <a:rPr lang="en-US" b="1" dirty="0"/>
              <a:t>Global Imagery Browse Services (GIBS)</a:t>
            </a:r>
            <a:br>
              <a:rPr lang="en-US" b="1" dirty="0"/>
            </a:br>
            <a:endParaRPr lang="da-DK" dirty="0"/>
          </a:p>
        </p:txBody>
      </p:sp>
      <p:sp>
        <p:nvSpPr>
          <p:cNvPr id="3" name="Pladsholder til indhold 2">
            <a:extLst>
              <a:ext uri="{FF2B5EF4-FFF2-40B4-BE49-F238E27FC236}">
                <a16:creationId xmlns:a16="http://schemas.microsoft.com/office/drawing/2014/main" id="{0FCEBF08-A76E-4BCA-A416-A7CEEE10B688}"/>
              </a:ext>
            </a:extLst>
          </p:cNvPr>
          <p:cNvSpPr>
            <a:spLocks noGrp="1"/>
          </p:cNvSpPr>
          <p:nvPr>
            <p:ph idx="1"/>
          </p:nvPr>
        </p:nvSpPr>
        <p:spPr/>
        <p:txBody>
          <a:bodyPr/>
          <a:lstStyle/>
          <a:p>
            <a:pPr marL="0" indent="0">
              <a:buNone/>
            </a:pPr>
            <a:endParaRPr lang="en-US" dirty="0"/>
          </a:p>
          <a:p>
            <a:r>
              <a:rPr lang="en-US" b="1" dirty="0"/>
              <a:t>Visually explore the past and present of our dynamic planet through NASA's Global Imagery Browse Services (GIBS).</a:t>
            </a:r>
            <a:r>
              <a:rPr lang="en-US" dirty="0"/>
              <a:t> GIBS provides quick access to over 900 satellite imagery products, covering every part of the world. Most imagery is updated daily - available within a few hours after satellite overpass, and some products span almost 30 years. The satellite imagery can be rendered in your own web client or GIS application.</a:t>
            </a:r>
          </a:p>
          <a:p>
            <a:endParaRPr lang="da-DK" dirty="0"/>
          </a:p>
        </p:txBody>
      </p:sp>
    </p:spTree>
    <p:extLst>
      <p:ext uri="{BB962C8B-B14F-4D97-AF65-F5344CB8AC3E}">
        <p14:creationId xmlns:p14="http://schemas.microsoft.com/office/powerpoint/2010/main" val="70014548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0F351C-7205-4A57-927A-5BE26E072065}"/>
              </a:ext>
            </a:extLst>
          </p:cNvPr>
          <p:cNvSpPr>
            <a:spLocks noGrp="1"/>
          </p:cNvSpPr>
          <p:nvPr>
            <p:ph type="ctrTitle"/>
          </p:nvPr>
        </p:nvSpPr>
        <p:spPr>
          <a:xfrm>
            <a:off x="1523999" y="1122363"/>
            <a:ext cx="10269071" cy="2387600"/>
          </a:xfrm>
        </p:spPr>
        <p:txBody>
          <a:bodyPr>
            <a:normAutofit fontScale="90000"/>
          </a:bodyPr>
          <a:lstStyle/>
          <a:p>
            <a:r>
              <a:rPr lang="da-DK" dirty="0"/>
              <a:t>Jeg har lavet en guide i at oprette sig på </a:t>
            </a:r>
            <a:r>
              <a:rPr lang="da-DK" dirty="0" err="1"/>
              <a:t>Eobrowseren</a:t>
            </a:r>
            <a:r>
              <a:rPr lang="da-DK" dirty="0"/>
              <a:t> og bruge den til undersøgelser af Jorden. Det hele er meget enkelt og anvendeligt for alle. </a:t>
            </a:r>
          </a:p>
        </p:txBody>
      </p:sp>
      <p:sp>
        <p:nvSpPr>
          <p:cNvPr id="3" name="Undertitel 2">
            <a:extLst>
              <a:ext uri="{FF2B5EF4-FFF2-40B4-BE49-F238E27FC236}">
                <a16:creationId xmlns:a16="http://schemas.microsoft.com/office/drawing/2014/main" id="{448CA50C-5957-47C6-9000-761C1ECBC8D5}"/>
              </a:ext>
            </a:extLst>
          </p:cNvPr>
          <p:cNvSpPr>
            <a:spLocks noGrp="1"/>
          </p:cNvSpPr>
          <p:nvPr>
            <p:ph type="subTitle" idx="1"/>
          </p:nvPr>
        </p:nvSpPr>
        <p:spPr>
          <a:xfrm>
            <a:off x="1284194" y="3602038"/>
            <a:ext cx="9742394" cy="1655762"/>
          </a:xfrm>
        </p:spPr>
        <p:txBody>
          <a:bodyPr>
            <a:normAutofit lnSpcReduction="10000"/>
          </a:bodyPr>
          <a:lstStyle/>
          <a:p>
            <a:r>
              <a:rPr lang="da-DK" dirty="0"/>
              <a:t>God fornøjelse. Carsten Andersen, Stjernekammeret ved Bellahøj Skole, </a:t>
            </a:r>
            <a:r>
              <a:rPr lang="da-DK" dirty="0">
                <a:hlinkClick r:id="rId2"/>
              </a:rPr>
              <a:t>carsten.skovgaard.andersen@gmail.com</a:t>
            </a:r>
            <a:r>
              <a:rPr lang="da-DK" dirty="0"/>
              <a:t>. </a:t>
            </a:r>
          </a:p>
          <a:p>
            <a:r>
              <a:rPr lang="da-DK" dirty="0"/>
              <a:t>Se guiden på </a:t>
            </a:r>
            <a:r>
              <a:rPr lang="da-DK" dirty="0">
                <a:hlinkClick r:id="rId3"/>
              </a:rPr>
              <a:t>www.boernafgalileo.dk</a:t>
            </a:r>
            <a:r>
              <a:rPr lang="da-DK" dirty="0"/>
              <a:t> under ”Undervisningsmateriale”</a:t>
            </a:r>
          </a:p>
          <a:p>
            <a:r>
              <a:rPr lang="da-DK" dirty="0">
                <a:hlinkClick r:id="rId4"/>
              </a:rPr>
              <a:t>http://www.boernafgalileo.dk/skriv.htm</a:t>
            </a:r>
            <a:r>
              <a:rPr lang="en-US" dirty="0"/>
              <a:t> </a:t>
            </a:r>
            <a:endParaRPr lang="da-DK" dirty="0"/>
          </a:p>
        </p:txBody>
      </p:sp>
    </p:spTree>
    <p:extLst>
      <p:ext uri="{BB962C8B-B14F-4D97-AF65-F5344CB8AC3E}">
        <p14:creationId xmlns:p14="http://schemas.microsoft.com/office/powerpoint/2010/main" val="40621202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D279A2AC-CEF2-41A8-B8F7-8686384784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4858"/>
            <a:ext cx="12192000" cy="6088284"/>
          </a:xfrm>
          <a:prstGeom prst="rect">
            <a:avLst/>
          </a:prstGeom>
        </p:spPr>
      </p:pic>
    </p:spTree>
    <p:extLst>
      <p:ext uri="{BB962C8B-B14F-4D97-AF65-F5344CB8AC3E}">
        <p14:creationId xmlns:p14="http://schemas.microsoft.com/office/powerpoint/2010/main" val="20297863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51F77B43-8E27-410B-9E64-5CB7317830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3370"/>
            <a:ext cx="12192000" cy="6271260"/>
          </a:xfrm>
          <a:prstGeom prst="rect">
            <a:avLst/>
          </a:prstGeom>
        </p:spPr>
      </p:pic>
    </p:spTree>
    <p:extLst>
      <p:ext uri="{BB962C8B-B14F-4D97-AF65-F5344CB8AC3E}">
        <p14:creationId xmlns:p14="http://schemas.microsoft.com/office/powerpoint/2010/main" val="3840855078"/>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5B90DDCE152D7B4FB251D83FE76732B5" ma:contentTypeVersion="11" ma:contentTypeDescription="Opret et nyt dokument." ma:contentTypeScope="" ma:versionID="11b0f6bc45fc6a43e2e1e9616f22a99e">
  <xsd:schema xmlns:xsd="http://www.w3.org/2001/XMLSchema" xmlns:xs="http://www.w3.org/2001/XMLSchema" xmlns:p="http://schemas.microsoft.com/office/2006/metadata/properties" xmlns:ns3="8462c044-a9b3-4ed6-8c44-f31839c1f6aa" xmlns:ns4="fd4e7b01-e58d-41b6-b626-67b2a1c202fd" targetNamespace="http://schemas.microsoft.com/office/2006/metadata/properties" ma:root="true" ma:fieldsID="0edb72f2ef2680ef8a8ed1d6332a616e" ns3:_="" ns4:_="">
    <xsd:import namespace="8462c044-a9b3-4ed6-8c44-f31839c1f6aa"/>
    <xsd:import namespace="fd4e7b01-e58d-41b6-b626-67b2a1c202fd"/>
    <xsd:element name="properties">
      <xsd:complexType>
        <xsd:sequence>
          <xsd:element name="documentManagement">
            <xsd:complexType>
              <xsd:all>
                <xsd:element ref="ns3:MediaServiceMetadata" minOccurs="0"/>
                <xsd:element ref="ns3:MediaServiceFastMetadata" minOccurs="0"/>
                <xsd:element ref="ns3:MediaServiceDateTaken"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62c044-a9b3-4ed6-8c44-f31839c1f6aa"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d4e7b01-e58d-41b6-b626-67b2a1c202fd" elementFormDefault="qualified">
    <xsd:import namespace="http://schemas.microsoft.com/office/2006/documentManagement/types"/>
    <xsd:import namespace="http://schemas.microsoft.com/office/infopath/2007/PartnerControls"/>
    <xsd:element name="SharedWithUsers" ma:index="11" nillable="true" ma:displayName="Delt med"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Delt med detaljer" ma:description="" ma:internalName="SharedWithDetails" ma:readOnly="true">
      <xsd:simpleType>
        <xsd:restriction base="dms:Note">
          <xsd:maxLength value="255"/>
        </xsd:restriction>
      </xsd:simpleType>
    </xsd:element>
    <xsd:element name="SharingHintHash" ma:index="13" nillable="true" ma:displayName="Hashværdi for deling"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684F119-8FF8-4A1D-AA2F-54184C3369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62c044-a9b3-4ed6-8c44-f31839c1f6aa"/>
    <ds:schemaRef ds:uri="fd4e7b01-e58d-41b6-b626-67b2a1c202f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BE618FD-D56C-417F-9DE2-66D4EA41D755}">
  <ds:schemaRefs>
    <ds:schemaRef ds:uri="http://schemas.microsoft.com/sharepoint/v3/contenttype/forms"/>
  </ds:schemaRefs>
</ds:datastoreItem>
</file>

<file path=customXml/itemProps3.xml><?xml version="1.0" encoding="utf-8"?>
<ds:datastoreItem xmlns:ds="http://schemas.openxmlformats.org/officeDocument/2006/customXml" ds:itemID="{EC990F43-C9C0-4F52-A5FF-27CAE166702D}">
  <ds:schemaRefs>
    <ds:schemaRef ds:uri="http://purl.org/dc/elements/1.1/"/>
    <ds:schemaRef ds:uri="http://schemas.microsoft.com/office/2006/metadata/properties"/>
    <ds:schemaRef ds:uri="http://purl.org/dc/terms/"/>
    <ds:schemaRef ds:uri="fd4e7b01-e58d-41b6-b626-67b2a1c202fd"/>
    <ds:schemaRef ds:uri="http://purl.org/dc/dcmitype/"/>
    <ds:schemaRef ds:uri="http://schemas.microsoft.com/office/infopath/2007/PartnerControls"/>
    <ds:schemaRef ds:uri="http://schemas.microsoft.com/office/2006/documentManagement/types"/>
    <ds:schemaRef ds:uri="http://schemas.openxmlformats.org/package/2006/metadata/core-properties"/>
    <ds:schemaRef ds:uri="8462c044-a9b3-4ed6-8c44-f31839c1f6aa"/>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1559</TotalTime>
  <Words>1538</Words>
  <Application>Microsoft Office PowerPoint</Application>
  <PresentationFormat>Widescreen</PresentationFormat>
  <Paragraphs>123</Paragraphs>
  <Slides>79</Slides>
  <Notes>7</Notes>
  <HiddenSlides>0</HiddenSlides>
  <MMClips>0</MMClips>
  <ScaleCrop>false</ScaleCrop>
  <HeadingPairs>
    <vt:vector size="6" baseType="variant">
      <vt:variant>
        <vt:lpstr>Benyttede skrifttyper</vt:lpstr>
      </vt:variant>
      <vt:variant>
        <vt:i4>3</vt:i4>
      </vt:variant>
      <vt:variant>
        <vt:lpstr>Tema</vt:lpstr>
      </vt:variant>
      <vt:variant>
        <vt:i4>1</vt:i4>
      </vt:variant>
      <vt:variant>
        <vt:lpstr>Slidetitler</vt:lpstr>
      </vt:variant>
      <vt:variant>
        <vt:i4>79</vt:i4>
      </vt:variant>
    </vt:vector>
  </HeadingPairs>
  <TitlesOfParts>
    <vt:vector size="83" baseType="lpstr">
      <vt:lpstr>Arial</vt:lpstr>
      <vt:lpstr>Calibri</vt:lpstr>
      <vt:lpstr>Calibri Light</vt:lpstr>
      <vt:lpstr>Office-tema</vt:lpstr>
      <vt:lpstr>EO-browseren - et nyt redskab til eleverne til at overvåge forurening  </vt:lpstr>
      <vt:lpstr>Billeder fra Eobrowseren</vt:lpstr>
      <vt:lpstr>Søgning efter skovbranden på Gran Canaria</vt:lpstr>
      <vt:lpstr>PowerPoint-præsentation</vt:lpstr>
      <vt:lpstr>PowerPoint-præsentation</vt:lpstr>
      <vt:lpstr>Søgning af brande i Amazonas</vt:lpstr>
      <vt:lpstr>PowerPoint-præsentation</vt:lpstr>
      <vt:lpstr>PowerPoint-præsentation</vt:lpstr>
      <vt:lpstr>PowerPoint-præsentation</vt:lpstr>
      <vt:lpstr>Samme metode til at undersøge Indonesien</vt:lpstr>
      <vt:lpstr>PowerPoint-præsentation</vt:lpstr>
      <vt:lpstr>PowerPoint-præsentation</vt:lpstr>
      <vt:lpstr>PowerPoint-præsentation</vt:lpstr>
      <vt:lpstr>PowerPoint-præsentation</vt:lpstr>
      <vt:lpstr>PowerPoint-præsentation</vt:lpstr>
      <vt:lpstr>Timelaps fra Kalimatan – før branden og under branden - først true color, derefter short wave infrared.</vt:lpstr>
      <vt:lpstr>PowerPoint-præsentation</vt:lpstr>
      <vt:lpstr>PowerPoint-præsentation</vt:lpstr>
      <vt:lpstr>PowerPoint-præsentation</vt:lpstr>
      <vt:lpstr>Flere fotos</vt:lpstr>
      <vt:lpstr>PowerPoint-præsentation</vt:lpstr>
      <vt:lpstr>PowerPoint-præsentation</vt:lpstr>
      <vt:lpstr>PowerPoint-præsentation</vt:lpstr>
      <vt:lpstr>Et redskab til Undersøgelse</vt:lpstr>
      <vt:lpstr>For sjovt</vt:lpstr>
      <vt:lpstr>PowerPoint-præsentation</vt:lpstr>
      <vt:lpstr>PowerPoint-præsentation</vt:lpstr>
      <vt:lpstr>Et udbrud fra Etna den 26. dec. 2018</vt:lpstr>
      <vt:lpstr>PowerPoint-præsentation</vt:lpstr>
      <vt:lpstr>PowerPoint-præsentation</vt:lpstr>
      <vt:lpstr>På jagt efter at vise algevækst i Østersøen denne sommer</vt:lpstr>
      <vt:lpstr>PowerPoint-præsentation</vt:lpstr>
      <vt:lpstr>PowerPoint-præsentation</vt:lpstr>
      <vt:lpstr>Timelaps af algeblomstringen</vt:lpstr>
      <vt:lpstr>PowerPoint-præsentation</vt:lpstr>
      <vt:lpstr>PowerPoint-præsentation</vt:lpstr>
      <vt:lpstr>Med Sentinel 5 P kan jeg måle NOx</vt:lpstr>
      <vt:lpstr>PowerPoint-præsentation</vt:lpstr>
      <vt:lpstr>PowerPoint-præsentation</vt:lpstr>
      <vt:lpstr>PowerPoint-præsentation</vt:lpstr>
      <vt:lpstr>PowerPoint-præsentation</vt:lpstr>
      <vt:lpstr>Et foto som det forrige viser klart at der er brug for at stramme lovgivningen om miljøet til søs.</vt:lpstr>
      <vt:lpstr>Sentinel 5 P viser her udslip af carbonmonooxid fra skovdrandene i Amazonas</vt:lpstr>
      <vt:lpstr>PowerPoint-præsentation</vt:lpstr>
      <vt:lpstr>Formaldehyd dannes ved skovbrandene i Amazonas og Afrika. </vt:lpstr>
      <vt:lpstr>PowerPoint-præsentation</vt:lpstr>
      <vt:lpstr>Herunder viser Sentinel 5 P udslip af svovldioxid fra olieboreplatforme</vt:lpstr>
      <vt:lpstr>PowerPoint-præsentation</vt:lpstr>
      <vt:lpstr>Her følger et foto af  carbonmonooxid over Asien fra Sentilnel 5 P</vt:lpstr>
      <vt:lpstr>PowerPoint-præsentation</vt:lpstr>
      <vt:lpstr>Herunder en måling fra Sentinel 5 P af ozon over Asien</vt:lpstr>
      <vt:lpstr>PowerPoint-præsentation</vt:lpstr>
      <vt:lpstr>Herunder har Sentinel 5 P målt methan over Asien. </vt:lpstr>
      <vt:lpstr>PowerPoint-præsentation</vt:lpstr>
      <vt:lpstr>Med Sentinel 3 fangede jeg et billede af orkanen Dorian</vt:lpstr>
      <vt:lpstr>PowerPoint-præsentation</vt:lpstr>
      <vt:lpstr>PowerPoint-præsentation</vt:lpstr>
      <vt:lpstr>Sentinel 2 </vt:lpstr>
      <vt:lpstr>PowerPoint-præsentation</vt:lpstr>
      <vt:lpstr>PowerPoint-præsentation</vt:lpstr>
      <vt:lpstr>PowerPoint-præsentation</vt:lpstr>
      <vt:lpstr>Sentinel 1</vt:lpstr>
      <vt:lpstr>PowerPoint-præsentation</vt:lpstr>
      <vt:lpstr>PowerPoint-præsentation</vt:lpstr>
      <vt:lpstr>Oversigt over satellitterne i Browseren</vt:lpstr>
      <vt:lpstr>Copernicus' Sentinel-1 satellit optager radarbilleder dag og nat, i al slags vejr. Kilde: ESA. </vt:lpstr>
      <vt:lpstr>Sentinel-2 er Copernicus programmets farvesyns-mission. Kilde: ESA. </vt:lpstr>
      <vt:lpstr>Sentinel-3 leverer data til f.eks. prognoser for havet. Kilde: ESA. </vt:lpstr>
      <vt:lpstr>Sentinel-4 og -5 </vt:lpstr>
      <vt:lpstr>Sentinel-4 leverer data om atmosfærens sammensætning over Europa fra en geostationær bane. Kilde: ESA. </vt:lpstr>
      <vt:lpstr>Sentinel-5 leverer data om atmosfærens sammensætning fra en polar bane omkring 800 km over jordens overflade. Kilde: ESA. </vt:lpstr>
      <vt:lpstr>Sentinel-5 Precursor er en forløber til Sentinel-5. Kilde: ESA. </vt:lpstr>
      <vt:lpstr>Sentinel-6 måler den globale havoverflades højde. Kilde: ESA. </vt:lpstr>
      <vt:lpstr>Landsat:  billeder mange år tilbage</vt:lpstr>
      <vt:lpstr>Medium Resolution Imaging Spectrometer (MERIS), part of European Space Agency’s (ESA) Envisat Earth Observation (EO) Satellite, brought new dimension to Sentinel Hub browsing experience.</vt:lpstr>
      <vt:lpstr>https://modis.gsfc.nasa.gov/about/</vt:lpstr>
      <vt:lpstr>Probe-V https://www.esa.int/Our_Activities/Observing_the_Earth/Proba-V/About_Proba-V</vt:lpstr>
      <vt:lpstr>Global Imagery Browse Services (GIBS) </vt:lpstr>
      <vt:lpstr>Jeg har lavet en guide i at oprette sig på Eobrowseren og bruge den til undersøgelser af Jorden. Det hele er meget enkelt og anvendeligt for alle.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Carsten Skovgaard Andersen</dc:creator>
  <cp:lastModifiedBy>Carsten Skovgård Andersen</cp:lastModifiedBy>
  <cp:revision>18</cp:revision>
  <dcterms:created xsi:type="dcterms:W3CDTF">2019-09-23T19:22:47Z</dcterms:created>
  <dcterms:modified xsi:type="dcterms:W3CDTF">2019-10-28T09:56:25Z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0x0101005B90DDCE152D7B4FB251D83FE76732B5</vt:lpwstr>
  </property>
</Properties>
</file>