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74"/>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474"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2" name="PlaceHolder 1"/>
          <p:cNvSpPr>
            <a:spLocks noGrp="1"/>
          </p:cNvSpPr>
          <p:nvPr>
            <p:ph type="body"/>
          </p:nvPr>
        </p:nvSpPr>
        <p:spPr>
          <a:xfrm>
            <a:off x="756000" y="5078520"/>
            <a:ext cx="6047640" cy="4811040"/>
          </a:xfrm>
          <a:prstGeom prst="rect">
            <a:avLst/>
          </a:prstGeom>
        </p:spPr>
        <p:txBody>
          <a:bodyPr lIns="0" tIns="0" rIns="0" bIns="0"/>
          <a:lstStyle/>
          <a:p>
            <a:r>
              <a:rPr lang="da-DK" sz="2000" spc="-1">
                <a:latin typeface="Arial"/>
              </a:rPr>
              <a:t>Klik for at redigere noternes format</a:t>
            </a:r>
            <a:endParaRPr/>
          </a:p>
        </p:txBody>
      </p:sp>
      <p:sp>
        <p:nvSpPr>
          <p:cNvPr id="253" name="PlaceHolder 2"/>
          <p:cNvSpPr>
            <a:spLocks noGrp="1"/>
          </p:cNvSpPr>
          <p:nvPr>
            <p:ph type="hdr"/>
          </p:nvPr>
        </p:nvSpPr>
        <p:spPr>
          <a:xfrm>
            <a:off x="0" y="0"/>
            <a:ext cx="3280680" cy="534240"/>
          </a:xfrm>
          <a:prstGeom prst="rect">
            <a:avLst/>
          </a:prstGeom>
        </p:spPr>
        <p:txBody>
          <a:bodyPr lIns="0" tIns="0" rIns="0" bIns="0"/>
          <a:lstStyle/>
          <a:p>
            <a:r>
              <a:rPr lang="da-DK" sz="1400" spc="-1">
                <a:latin typeface="Times New Roman"/>
              </a:rPr>
              <a:t>&lt;sidehoved&gt;</a:t>
            </a:r>
            <a:endParaRPr/>
          </a:p>
        </p:txBody>
      </p:sp>
      <p:sp>
        <p:nvSpPr>
          <p:cNvPr id="254" name="PlaceHolder 3"/>
          <p:cNvSpPr>
            <a:spLocks noGrp="1"/>
          </p:cNvSpPr>
          <p:nvPr>
            <p:ph type="dt"/>
          </p:nvPr>
        </p:nvSpPr>
        <p:spPr>
          <a:xfrm>
            <a:off x="4278960" y="0"/>
            <a:ext cx="3280680" cy="534240"/>
          </a:xfrm>
          <a:prstGeom prst="rect">
            <a:avLst/>
          </a:prstGeom>
        </p:spPr>
        <p:txBody>
          <a:bodyPr lIns="0" tIns="0" rIns="0" bIns="0"/>
          <a:lstStyle/>
          <a:p>
            <a:pPr algn="r"/>
            <a:r>
              <a:rPr lang="da-DK" sz="1400" spc="-1">
                <a:latin typeface="Times New Roman"/>
              </a:rPr>
              <a:t>&lt;dato/klokkeslæt&gt;</a:t>
            </a:r>
            <a:endParaRPr/>
          </a:p>
        </p:txBody>
      </p:sp>
      <p:sp>
        <p:nvSpPr>
          <p:cNvPr id="255" name="PlaceHolder 4"/>
          <p:cNvSpPr>
            <a:spLocks noGrp="1"/>
          </p:cNvSpPr>
          <p:nvPr>
            <p:ph type="ftr"/>
          </p:nvPr>
        </p:nvSpPr>
        <p:spPr>
          <a:xfrm>
            <a:off x="0" y="10157400"/>
            <a:ext cx="3280680" cy="534240"/>
          </a:xfrm>
          <a:prstGeom prst="rect">
            <a:avLst/>
          </a:prstGeom>
        </p:spPr>
        <p:txBody>
          <a:bodyPr lIns="0" tIns="0" rIns="0" bIns="0" anchor="b"/>
          <a:lstStyle/>
          <a:p>
            <a:r>
              <a:rPr lang="da-DK" sz="1400" spc="-1">
                <a:latin typeface="Times New Roman"/>
              </a:rPr>
              <a:t>&lt;sidefod&gt;</a:t>
            </a:r>
            <a:endParaRPr/>
          </a:p>
        </p:txBody>
      </p:sp>
      <p:sp>
        <p:nvSpPr>
          <p:cNvPr id="256" name="PlaceHolder 5"/>
          <p:cNvSpPr>
            <a:spLocks noGrp="1"/>
          </p:cNvSpPr>
          <p:nvPr>
            <p:ph type="sldNum"/>
          </p:nvPr>
        </p:nvSpPr>
        <p:spPr>
          <a:xfrm>
            <a:off x="4278960" y="10157400"/>
            <a:ext cx="3280680" cy="534240"/>
          </a:xfrm>
          <a:prstGeom prst="rect">
            <a:avLst/>
          </a:prstGeom>
        </p:spPr>
        <p:txBody>
          <a:bodyPr lIns="0" tIns="0" rIns="0" bIns="0" anchor="b"/>
          <a:lstStyle/>
          <a:p>
            <a:pPr algn="r"/>
            <a:fld id="{F2A31752-9671-42B5-89F1-76512F5831BA}" type="slidenum">
              <a:rPr lang="da-DK" sz="1400" spc="-1">
                <a:latin typeface="Times New Roman"/>
              </a:rPr>
              <a:t>‹nr.›</a:t>
            </a:fld>
            <a:endParaRPr/>
          </a:p>
        </p:txBody>
      </p:sp>
    </p:spTree>
    <p:extLst>
      <p:ext uri="{BB962C8B-B14F-4D97-AF65-F5344CB8AC3E}">
        <p14:creationId xmlns:p14="http://schemas.microsoft.com/office/powerpoint/2010/main" val="184745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arepta.org/db_bilder/020712_080824_2.gi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fysikleksikon.nbi.ku.dk/g/grundstofdannelse_i_stjerne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sarepta.org/objekt.php?aid=62//&amp;bid=66&amp;oid=1032&amp;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vg.ntnu.no/org/taf/publikas/sol_art.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arepta.org/objekt.php?aid=62&amp;bid=161&amp;oid=1145&amp;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arepta.org/objekt.php?aid=62&amp;bid=161&amp;oid=1145&amp;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arepta.org/objekt.php?aid=62&amp;bid=161&amp;oid=1145&amp;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sarepta.org/objekt.php?aid=62&amp;bid=161&amp;oid=1147&amp;s"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larscience.msfc.nasa.gov/images/magbfly.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arepta.org/objekt.php?aid=62&amp;bid=66&amp;oid=1028&amp;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ysikleksikon.nbi.ku.dk/b/bohrmode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n.uio.no/astro/forskning/aktuelt/aktuelle-saker/astronytt/2013/iris-scienc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larscience.msfc.nasa.gov/images/heliosph.gi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sarepta.org/objekt.php?aid=62&amp;bid=150&amp;oid=1132&amp;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arepta.org/objekt.php?aid=419&amp;oid=2311&amp;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sarepta.org/objekt.php?aid=62&amp;bid=29&amp;oid=632&amp;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sarepta.org/objekt.php?aid=62&amp;bid=29&amp;oid=632&amp;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naturfag.no/binfil/download.php?did=2321"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naturfag.no/binfil/download.php?did=2321"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ysikleksikon.nbi.ku.dk/A/atmosfaeriske_vindu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e-history-of-the-atom.wikispaces.com/Niels+Boh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sarepta.org/objekt.php?aid=62//&amp;bid=66&amp;oid=1029&amp;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aturfag.no/artikkel/vis.html?tid=208553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p:cNvSpPr>
          <p:nvPr>
            <p:ph type="body"/>
          </p:nvPr>
        </p:nvSpPr>
        <p:spPr>
          <a:xfrm>
            <a:off x="685800" y="4400640"/>
            <a:ext cx="5484960" cy="3598920"/>
          </a:xfrm>
          <a:prstGeom prst="rect">
            <a:avLst/>
          </a:prstGeom>
        </p:spPr>
        <p:txBody>
          <a:bodyPr lIns="0" tIns="0" rIns="0" bIns="0"/>
          <a:lstStyle/>
          <a:p>
            <a:pPr marL="216000" indent="-215640">
              <a:lnSpc>
                <a:spcPct val="100000"/>
              </a:lnSpc>
            </a:pPr>
            <a:r>
              <a:rPr lang="da-DK" sz="1200" strike="noStrike" spc="-1">
                <a:solidFill>
                  <a:srgbClr val="000000"/>
                </a:solidFill>
                <a:uFill>
                  <a:solidFill>
                    <a:srgbClr val="FFFFFF"/>
                  </a:solidFill>
                </a:uFill>
                <a:latin typeface="Times New Roman"/>
                <a:ea typeface="Calibri"/>
              </a:rPr>
              <a:t>Forsidefoto: Carsten Skovgård Andersen- CSA- den 29.10.2015, Andøya –øvrige billedkilder er anført i noter og i projektet.</a:t>
            </a:r>
            <a:endParaRPr/>
          </a:p>
          <a:p>
            <a:pPr marL="216000" indent="-215640">
              <a:lnSpc>
                <a:spcPct val="100000"/>
              </a:lnSpc>
            </a:pPr>
            <a:endParaRPr/>
          </a:p>
        </p:txBody>
      </p:sp>
      <p:sp>
        <p:nvSpPr>
          <p:cNvPr id="42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278842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type="body"/>
          </p:nvPr>
        </p:nvSpPr>
        <p:spPr>
          <a:xfrm>
            <a:off x="685800" y="4400640"/>
            <a:ext cx="5484960" cy="3598920"/>
          </a:xfrm>
          <a:prstGeom prst="rect">
            <a:avLst/>
          </a:prstGeom>
        </p:spPr>
        <p:txBody>
          <a:bodyPr lIns="0" tIns="0" rIns="0" bIns="0"/>
          <a:lstStyle/>
          <a:p>
            <a:r>
              <a:rPr lang="da-DK" sz="1200" strike="noStrike" spc="-1">
                <a:solidFill>
                  <a:srgbClr val="000000"/>
                </a:solidFill>
                <a:uFill>
                  <a:solidFill>
                    <a:srgbClr val="FFFFFF"/>
                  </a:solidFill>
                </a:uFill>
                <a:latin typeface="+mn-lt"/>
                <a:ea typeface="+mn-ea"/>
              </a:rPr>
              <a:t>Billede  </a:t>
            </a:r>
            <a:r>
              <a:rPr lang="da-DK" sz="1200" u="sng" strike="noStrike" spc="-1">
                <a:solidFill>
                  <a:srgbClr val="000000"/>
                </a:solidFill>
                <a:uFill>
                  <a:solidFill>
                    <a:srgbClr val="FFFFFF"/>
                  </a:solidFill>
                </a:uFill>
                <a:latin typeface="+mn-lt"/>
                <a:ea typeface="+mn-ea"/>
                <a:hlinkClick r:id="rId3"/>
              </a:rPr>
              <a:t>http://www.sarepta.org/db_bilder/020712_080824_2.gif</a:t>
            </a:r>
            <a:endParaRPr/>
          </a:p>
        </p:txBody>
      </p:sp>
      <p:sp>
        <p:nvSpPr>
          <p:cNvPr id="43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63241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Foto: Carsten Skovgård Andersen, Andøya, 29.10.2015</a:t>
            </a:r>
            <a:endParaRPr/>
          </a:p>
          <a:p>
            <a:pPr marL="216000" indent="-215280">
              <a:lnSpc>
                <a:spcPct val="100000"/>
              </a:lnSpc>
            </a:pPr>
            <a:endParaRPr/>
          </a:p>
        </p:txBody>
      </p:sp>
      <p:sp>
        <p:nvSpPr>
          <p:cNvPr id="44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354911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Foto: Carsten Skovgård Andersen, Andøya, 29.10.2015</a:t>
            </a:r>
            <a:endParaRPr/>
          </a:p>
          <a:p>
            <a:pPr marL="216000" indent="-215280">
              <a:lnSpc>
                <a:spcPct val="100000"/>
              </a:lnSpc>
            </a:pPr>
            <a:endParaRPr/>
          </a:p>
        </p:txBody>
      </p:sp>
      <p:sp>
        <p:nvSpPr>
          <p:cNvPr id="44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54454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PlaceHolder 1"/>
          <p:cNvSpPr>
            <a:spLocks noGrp="1"/>
          </p:cNvSpPr>
          <p:nvPr>
            <p:ph type="body"/>
          </p:nvPr>
        </p:nvSpPr>
        <p:spPr>
          <a:xfrm>
            <a:off x="685800" y="4400640"/>
            <a:ext cx="5484960" cy="3598920"/>
          </a:xfrm>
          <a:prstGeom prst="rect">
            <a:avLst/>
          </a:prstGeom>
        </p:spPr>
        <p:txBody>
          <a:bodyPr lIns="0" tIns="0" rIns="0" bIns="0"/>
          <a:lstStyle/>
          <a:p>
            <a:r>
              <a:rPr lang="da-DK" sz="1200" i="1" strike="noStrike" spc="-1">
                <a:solidFill>
                  <a:srgbClr val="000000"/>
                </a:solidFill>
                <a:uFill>
                  <a:solidFill>
                    <a:srgbClr val="FFFFFF"/>
                  </a:solidFill>
                </a:uFill>
                <a:latin typeface="+mn-lt"/>
                <a:ea typeface="+mn-ea"/>
              </a:rPr>
              <a:t>Billede : </a:t>
            </a:r>
            <a:r>
              <a:rPr lang="da-DK" sz="1200" strike="noStrike" spc="-1">
                <a:solidFill>
                  <a:srgbClr val="000000"/>
                </a:solidFill>
                <a:uFill>
                  <a:solidFill>
                    <a:srgbClr val="FFFFFF"/>
                  </a:solidFill>
                </a:uFill>
                <a:latin typeface="+mn-lt"/>
                <a:ea typeface="+mn-ea"/>
              </a:rPr>
              <a:t> Proton-proton reaktionen i Solen. (</a:t>
            </a:r>
            <a:r>
              <a:rPr lang="da-DK" sz="1200" i="1" strike="noStrike" spc="-1">
                <a:solidFill>
                  <a:srgbClr val="000000"/>
                </a:solidFill>
                <a:uFill>
                  <a:solidFill>
                    <a:srgbClr val="FFFFFF"/>
                  </a:solidFill>
                </a:uFill>
                <a:latin typeface="+mn-lt"/>
                <a:ea typeface="+mn-ea"/>
              </a:rPr>
              <a:t>Borb, Wikimedia Commons</a:t>
            </a:r>
            <a:r>
              <a:rPr lang="da-DK" sz="1200" strike="noStrike" spc="-1">
                <a:solidFill>
                  <a:srgbClr val="000000"/>
                </a:solidFill>
                <a:uFill>
                  <a:solidFill>
                    <a:srgbClr val="FFFFFF"/>
                  </a:solidFill>
                </a:uFill>
                <a:latin typeface="+mn-lt"/>
                <a:ea typeface="+mn-ea"/>
              </a:rPr>
              <a:t>)</a:t>
            </a:r>
            <a:r>
              <a:rPr lang="da-DK" sz="1200" u="sng" strike="noStrike" spc="-1">
                <a:solidFill>
                  <a:srgbClr val="000000"/>
                </a:solidFill>
                <a:uFill>
                  <a:solidFill>
                    <a:srgbClr val="FFFFFF"/>
                  </a:solidFill>
                </a:uFill>
                <a:latin typeface="+mn-lt"/>
                <a:ea typeface="+mn-ea"/>
                <a:hlinkClick r:id="rId3"/>
              </a:rPr>
              <a:t> Kilde: http://fysikleksikon.nbi.ku.dk/g/grundstofdannelse_i_stjerner/</a:t>
            </a:r>
            <a:endParaRPr/>
          </a:p>
          <a:p>
            <a:pPr marL="216000" indent="-215280">
              <a:lnSpc>
                <a:spcPct val="100000"/>
              </a:lnSpc>
            </a:pPr>
            <a:r>
              <a:rPr lang="da-DK" sz="1200" i="1" strike="noStrike" spc="-1">
                <a:solidFill>
                  <a:srgbClr val="000000"/>
                </a:solidFill>
                <a:uFill>
                  <a:solidFill>
                    <a:srgbClr val="FFFFFF"/>
                  </a:solidFill>
                </a:uFill>
                <a:latin typeface="+mn-lt"/>
                <a:ea typeface="+mn-ea"/>
              </a:rPr>
              <a:t>Anja C.Andersen</a:t>
            </a:r>
            <a:r>
              <a:rPr lang="da-DK" sz="1200" strike="noStrike" spc="-1">
                <a:solidFill>
                  <a:srgbClr val="000000"/>
                </a:solidFill>
                <a:uFill>
                  <a:solidFill>
                    <a:srgbClr val="FFFFFF"/>
                  </a:solidFill>
                </a:uFill>
                <a:latin typeface="+mn-lt"/>
                <a:ea typeface="+mn-ea"/>
              </a:rPr>
              <a:t> hentet 11.2011 og Solas enorme energiproduksjon,hentet 11.2011,</a:t>
            </a:r>
            <a:endParaRPr/>
          </a:p>
          <a:p>
            <a:pPr marL="216000" indent="-215280">
              <a:lnSpc>
                <a:spcPct val="100000"/>
              </a:lnSpc>
            </a:pPr>
            <a:r>
              <a:rPr lang="da-DK" sz="1200" u="sng" strike="noStrike" spc="-1">
                <a:solidFill>
                  <a:srgbClr val="000000"/>
                </a:solidFill>
                <a:uFill>
                  <a:solidFill>
                    <a:srgbClr val="FFFFFF"/>
                  </a:solidFill>
                </a:uFill>
                <a:latin typeface="+mn-lt"/>
                <a:ea typeface="+mn-ea"/>
                <a:hlinkClick r:id="rId4"/>
              </a:rPr>
              <a:t>http://www.sarepta.org/objekt.php?aid=62\\&amp;bid=66&amp;oid=1032&amp;s</a:t>
            </a:r>
            <a:r>
              <a:rPr lang="da-DK" sz="1200" strike="noStrike" spc="-1">
                <a:solidFill>
                  <a:srgbClr val="000000"/>
                </a:solidFill>
                <a:uFill>
                  <a:solidFill>
                    <a:srgbClr val="FFFFFF"/>
                  </a:solidFill>
                </a:uFill>
                <a:latin typeface="+mn-lt"/>
                <a:ea typeface="+mn-ea"/>
              </a:rPr>
              <a:t>= </a:t>
            </a:r>
            <a:endParaRPr/>
          </a:p>
          <a:p>
            <a:pPr marL="216000" indent="-215280">
              <a:lnSpc>
                <a:spcPct val="100000"/>
              </a:lnSpc>
            </a:pPr>
            <a:endParaRPr/>
          </a:p>
          <a:p>
            <a:pPr marL="216000" indent="-215280">
              <a:lnSpc>
                <a:spcPct val="100000"/>
              </a:lnSpc>
            </a:pPr>
            <a:endParaRPr/>
          </a:p>
        </p:txBody>
      </p:sp>
      <p:sp>
        <p:nvSpPr>
          <p:cNvPr id="44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56761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Kilde: Birger Andresen, Vår livgivende sol,</a:t>
            </a:r>
            <a:r>
              <a:rPr lang="da-DK" sz="1200" i="1" strike="noStrike" spc="-1">
                <a:solidFill>
                  <a:srgbClr val="000000"/>
                </a:solidFill>
                <a:uFill>
                  <a:solidFill>
                    <a:srgbClr val="FFFFFF"/>
                  </a:solidFill>
                </a:uFill>
                <a:latin typeface="+mn-lt"/>
                <a:ea typeface="+mn-ea"/>
              </a:rPr>
              <a:t> hentet 11.2015</a:t>
            </a:r>
            <a:r>
              <a:rPr lang="da-DK" sz="1200" strike="noStrike" spc="-1">
                <a:solidFill>
                  <a:srgbClr val="000000"/>
                </a:solidFill>
                <a:uFill>
                  <a:solidFill>
                    <a:srgbClr val="FFFFFF"/>
                  </a:solidFill>
                </a:uFill>
                <a:latin typeface="+mn-lt"/>
                <a:ea typeface="+mn-ea"/>
              </a:rPr>
              <a:t> </a:t>
            </a:r>
            <a:r>
              <a:rPr lang="da-DK" sz="1200" u="sng" strike="noStrike" spc="-1">
                <a:solidFill>
                  <a:srgbClr val="000000"/>
                </a:solidFill>
                <a:uFill>
                  <a:solidFill>
                    <a:srgbClr val="FFFFFF"/>
                  </a:solidFill>
                </a:uFill>
                <a:latin typeface="+mn-lt"/>
                <a:ea typeface="+mn-ea"/>
                <a:hlinkClick r:id="rId3"/>
              </a:rPr>
              <a:t>http://www.nvg.ntnu.no/org/taf/publikas/sol_art.htm</a:t>
            </a:r>
            <a:r>
              <a:rPr lang="da-DK" sz="1200" u="sng" strike="noStrike" spc="-1">
                <a:solidFill>
                  <a:srgbClr val="000000"/>
                </a:solidFill>
                <a:uFill>
                  <a:solidFill>
                    <a:srgbClr val="FFFFFF"/>
                  </a:solidFill>
                </a:uFill>
                <a:latin typeface="+mn-lt"/>
                <a:ea typeface="+mn-ea"/>
              </a:rPr>
              <a:t> </a:t>
            </a:r>
            <a:endParaRPr/>
          </a:p>
          <a:p>
            <a:pPr marL="216000" indent="-215280">
              <a:lnSpc>
                <a:spcPct val="100000"/>
              </a:lnSpc>
            </a:pPr>
            <a:endParaRPr/>
          </a:p>
        </p:txBody>
      </p:sp>
      <p:sp>
        <p:nvSpPr>
          <p:cNvPr id="44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54809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PlaceHolder 1"/>
          <p:cNvSpPr>
            <a:spLocks noGrp="1"/>
          </p:cNvSpPr>
          <p:nvPr>
            <p:ph type="body"/>
          </p:nvPr>
        </p:nvSpPr>
        <p:spPr>
          <a:xfrm>
            <a:off x="685800" y="4400640"/>
            <a:ext cx="5484960" cy="3598920"/>
          </a:xfrm>
          <a:prstGeom prst="rect">
            <a:avLst/>
          </a:prstGeom>
        </p:spPr>
        <p:txBody>
          <a:bodyPr lIns="0" tIns="0" rIns="0" bIns="0"/>
          <a:lstStyle/>
          <a:p>
            <a:r>
              <a:rPr lang="da-DK" sz="1200" strike="noStrike" spc="-1">
                <a:solidFill>
                  <a:srgbClr val="000000"/>
                </a:solidFill>
                <a:uFill>
                  <a:solidFill>
                    <a:srgbClr val="FFFFFF"/>
                  </a:solidFill>
                </a:uFill>
                <a:latin typeface="+mn-lt"/>
                <a:ea typeface="+mn-ea"/>
              </a:rPr>
              <a:t>Billede</a:t>
            </a:r>
            <a:endParaRPr/>
          </a:p>
          <a:p>
            <a:r>
              <a:rPr lang="da-DK" sz="1200" strike="noStrike" spc="-1">
                <a:solidFill>
                  <a:srgbClr val="000000"/>
                </a:solidFill>
                <a:uFill>
                  <a:solidFill>
                    <a:srgbClr val="FFFFFF"/>
                  </a:solidFill>
                </a:uFill>
                <a:latin typeface="+mn-lt"/>
                <a:ea typeface="+mn-ea"/>
              </a:rPr>
              <a:t>Kilde: www.sarepta.org </a:t>
            </a:r>
            <a:endParaRPr/>
          </a:p>
          <a:p>
            <a:r>
              <a:rPr lang="da-DK" sz="1200" strike="noStrike" spc="-1">
                <a:solidFill>
                  <a:srgbClr val="000000"/>
                </a:solidFill>
                <a:uFill>
                  <a:solidFill>
                    <a:srgbClr val="FFFFFF"/>
                  </a:solidFill>
                </a:uFill>
                <a:latin typeface="+mn-lt"/>
                <a:ea typeface="+mn-ea"/>
              </a:rPr>
              <a:t>Kilde:Solflekker,</a:t>
            </a:r>
            <a:r>
              <a:rPr lang="da-DK" sz="1200" i="1" strike="noStrike" spc="-1">
                <a:solidFill>
                  <a:srgbClr val="000000"/>
                </a:solidFill>
                <a:uFill>
                  <a:solidFill>
                    <a:srgbClr val="FFFFFF"/>
                  </a:solidFill>
                </a:uFill>
                <a:latin typeface="+mn-lt"/>
                <a:ea typeface="+mn-ea"/>
              </a:rPr>
              <a:t> hentet 11.2015,</a:t>
            </a:r>
            <a:r>
              <a:rPr lang="da-DK" sz="1200" strike="noStrike" spc="-1">
                <a:solidFill>
                  <a:srgbClr val="000000"/>
                </a:solidFill>
                <a:uFill>
                  <a:solidFill>
                    <a:srgbClr val="FFFFFF"/>
                  </a:solidFill>
                </a:uFill>
                <a:latin typeface="+mn-lt"/>
                <a:ea typeface="+mn-ea"/>
              </a:rPr>
              <a:t> </a:t>
            </a:r>
            <a:r>
              <a:rPr lang="da-DK" sz="1200" u="sng" strike="noStrike" spc="-1">
                <a:solidFill>
                  <a:srgbClr val="000000"/>
                </a:solidFill>
                <a:uFill>
                  <a:solidFill>
                    <a:srgbClr val="FFFFFF"/>
                  </a:solidFill>
                </a:uFill>
                <a:latin typeface="+mn-lt"/>
                <a:ea typeface="+mn-ea"/>
                <a:hlinkClick r:id="rId3"/>
              </a:rPr>
              <a:t>http://www.sarepta.org/objekt.php?aid=62&amp;bid=161&amp;oid=1145&amp;s</a:t>
            </a:r>
            <a:r>
              <a:rPr lang="da-DK" sz="1200" strike="noStrike" spc="-1">
                <a:solidFill>
                  <a:srgbClr val="000000"/>
                </a:solidFill>
                <a:uFill>
                  <a:solidFill>
                    <a:srgbClr val="FFFFFF"/>
                  </a:solidFill>
                </a:uFill>
                <a:latin typeface="+mn-lt"/>
                <a:ea typeface="+mn-ea"/>
              </a:rPr>
              <a:t>= </a:t>
            </a:r>
            <a:endParaRPr/>
          </a:p>
          <a:p>
            <a:endParaRPr/>
          </a:p>
          <a:p>
            <a:endParaRPr/>
          </a:p>
        </p:txBody>
      </p:sp>
      <p:sp>
        <p:nvSpPr>
          <p:cNvPr id="44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73644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p:cNvSpPr>
          <p:nvPr>
            <p:ph type="body"/>
          </p:nvPr>
        </p:nvSpPr>
        <p:spPr>
          <a:xfrm>
            <a:off x="685800" y="4400640"/>
            <a:ext cx="5484960" cy="3598920"/>
          </a:xfrm>
          <a:prstGeom prst="rect">
            <a:avLst/>
          </a:prstGeom>
        </p:spPr>
        <p:txBody>
          <a:bodyPr lIns="0" tIns="0" rIns="0" bIns="0"/>
          <a:lstStyle/>
          <a:p>
            <a:r>
              <a:rPr lang="da-DK" sz="1200" i="1" strike="noStrike" spc="-1">
                <a:solidFill>
                  <a:srgbClr val="000000"/>
                </a:solidFill>
                <a:uFill>
                  <a:solidFill>
                    <a:srgbClr val="FFFFFF"/>
                  </a:solidFill>
                </a:uFill>
                <a:latin typeface="+mn-lt"/>
                <a:ea typeface="+mn-ea"/>
              </a:rPr>
              <a:t>Foto: SOHO/ESA/NASA</a:t>
            </a:r>
            <a:endParaRPr/>
          </a:p>
          <a:p>
            <a:r>
              <a:rPr lang="da-DK" sz="1200" strike="noStrike" spc="-1">
                <a:solidFill>
                  <a:srgbClr val="000000"/>
                </a:solidFill>
                <a:uFill>
                  <a:solidFill>
                    <a:srgbClr val="FFFFFF"/>
                  </a:solidFill>
                </a:uFill>
                <a:latin typeface="+mn-lt"/>
                <a:ea typeface="+mn-ea"/>
              </a:rPr>
              <a:t>Kilde:</a:t>
            </a:r>
            <a:endParaRPr/>
          </a:p>
          <a:p>
            <a:r>
              <a:rPr lang="da-DK" sz="1200" strike="noStrike" spc="-1">
                <a:solidFill>
                  <a:srgbClr val="000000"/>
                </a:solidFill>
                <a:uFill>
                  <a:solidFill>
                    <a:srgbClr val="FFFFFF"/>
                  </a:solidFill>
                </a:uFill>
                <a:latin typeface="+mn-lt"/>
                <a:ea typeface="+mn-ea"/>
              </a:rPr>
              <a:t>Solflekker,</a:t>
            </a:r>
            <a:r>
              <a:rPr lang="da-DK" sz="1200" i="1" strike="noStrike" spc="-1">
                <a:solidFill>
                  <a:srgbClr val="000000"/>
                </a:solidFill>
                <a:uFill>
                  <a:solidFill>
                    <a:srgbClr val="FFFFFF"/>
                  </a:solidFill>
                </a:uFill>
                <a:latin typeface="+mn-lt"/>
                <a:ea typeface="+mn-ea"/>
              </a:rPr>
              <a:t> hentet 11.2015,</a:t>
            </a:r>
            <a:r>
              <a:rPr lang="da-DK" sz="1200" strike="noStrike" spc="-1">
                <a:solidFill>
                  <a:srgbClr val="000000"/>
                </a:solidFill>
                <a:uFill>
                  <a:solidFill>
                    <a:srgbClr val="FFFFFF"/>
                  </a:solidFill>
                </a:uFill>
                <a:latin typeface="+mn-lt"/>
                <a:ea typeface="+mn-ea"/>
              </a:rPr>
              <a:t> </a:t>
            </a:r>
            <a:r>
              <a:rPr lang="da-DK" sz="1200" u="sng" strike="noStrike" spc="-1">
                <a:solidFill>
                  <a:srgbClr val="000000"/>
                </a:solidFill>
                <a:uFill>
                  <a:solidFill>
                    <a:srgbClr val="FFFFFF"/>
                  </a:solidFill>
                </a:uFill>
                <a:latin typeface="+mn-lt"/>
                <a:ea typeface="+mn-ea"/>
                <a:hlinkClick r:id="rId3"/>
              </a:rPr>
              <a:t>http://www.sarepta.org/objekt.php?aid=62&amp;bid=161&amp;oid=1145&amp;s</a:t>
            </a:r>
            <a:r>
              <a:rPr lang="da-DK" sz="1200" strike="noStrike" spc="-1">
                <a:solidFill>
                  <a:srgbClr val="000000"/>
                </a:solidFill>
                <a:uFill>
                  <a:solidFill>
                    <a:srgbClr val="FFFFFF"/>
                  </a:solidFill>
                </a:uFill>
                <a:latin typeface="+mn-lt"/>
                <a:ea typeface="+mn-ea"/>
              </a:rPr>
              <a:t>= </a:t>
            </a:r>
            <a:endParaRPr/>
          </a:p>
          <a:p>
            <a:pPr marL="216000" indent="-215280">
              <a:lnSpc>
                <a:spcPct val="100000"/>
              </a:lnSpc>
            </a:pPr>
            <a:endParaRPr/>
          </a:p>
          <a:p>
            <a:pPr marL="216000" indent="-215280">
              <a:lnSpc>
                <a:spcPct val="100000"/>
              </a:lnSpc>
            </a:pPr>
            <a:endParaRPr/>
          </a:p>
        </p:txBody>
      </p:sp>
      <p:sp>
        <p:nvSpPr>
          <p:cNvPr id="45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614583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PlaceHolder 1"/>
          <p:cNvSpPr>
            <a:spLocks noGrp="1"/>
          </p:cNvSpPr>
          <p:nvPr>
            <p:ph type="body"/>
          </p:nvPr>
        </p:nvSpPr>
        <p:spPr>
          <a:xfrm>
            <a:off x="685800" y="4400640"/>
            <a:ext cx="5484960" cy="3598920"/>
          </a:xfrm>
          <a:prstGeom prst="rect">
            <a:avLst/>
          </a:prstGeom>
        </p:spPr>
        <p:txBody>
          <a:bodyPr lIns="0" tIns="0" rIns="0" bIns="0"/>
          <a:lstStyle/>
          <a:p>
            <a:r>
              <a:rPr lang="da-DK" sz="1200" strike="noStrike" spc="-1">
                <a:solidFill>
                  <a:srgbClr val="000000"/>
                </a:solidFill>
                <a:uFill>
                  <a:solidFill>
                    <a:srgbClr val="FFFFFF"/>
                  </a:solidFill>
                </a:uFill>
                <a:latin typeface="+mn-lt"/>
                <a:ea typeface="+mn-ea"/>
              </a:rPr>
              <a:t>Kilder:Solflekker,</a:t>
            </a:r>
            <a:r>
              <a:rPr lang="da-DK" sz="1200" i="1" strike="noStrike" spc="-1">
                <a:solidFill>
                  <a:srgbClr val="000000"/>
                </a:solidFill>
                <a:uFill>
                  <a:solidFill>
                    <a:srgbClr val="FFFFFF"/>
                  </a:solidFill>
                </a:uFill>
                <a:latin typeface="+mn-lt"/>
                <a:ea typeface="+mn-ea"/>
              </a:rPr>
              <a:t> hentet 11.2015,</a:t>
            </a:r>
            <a:r>
              <a:rPr lang="da-DK" sz="1200" strike="noStrike" spc="-1">
                <a:solidFill>
                  <a:srgbClr val="000000"/>
                </a:solidFill>
                <a:uFill>
                  <a:solidFill>
                    <a:srgbClr val="FFFFFF"/>
                  </a:solidFill>
                </a:uFill>
                <a:latin typeface="+mn-lt"/>
                <a:ea typeface="+mn-ea"/>
              </a:rPr>
              <a:t> </a:t>
            </a:r>
            <a:r>
              <a:rPr lang="da-DK" sz="1200" u="sng" strike="noStrike" spc="-1">
                <a:solidFill>
                  <a:srgbClr val="000000"/>
                </a:solidFill>
                <a:uFill>
                  <a:solidFill>
                    <a:srgbClr val="FFFFFF"/>
                  </a:solidFill>
                </a:uFill>
                <a:latin typeface="+mn-lt"/>
                <a:ea typeface="+mn-ea"/>
                <a:hlinkClick r:id="rId3"/>
              </a:rPr>
              <a:t>http://www.sarepta.org/objekt.php?aid=62&amp;bid=161&amp;oid=1145&amp;s</a:t>
            </a:r>
            <a:r>
              <a:rPr lang="da-DK" sz="1200" strike="noStrike" spc="-1">
                <a:solidFill>
                  <a:srgbClr val="000000"/>
                </a:solidFill>
                <a:uFill>
                  <a:solidFill>
                    <a:srgbClr val="FFFFFF"/>
                  </a:solidFill>
                </a:uFill>
                <a:latin typeface="+mn-lt"/>
                <a:ea typeface="+mn-ea"/>
              </a:rPr>
              <a:t>= </a:t>
            </a:r>
            <a:endParaRPr/>
          </a:p>
          <a:p>
            <a:r>
              <a:rPr lang="da-DK" sz="1200" strike="noStrike" spc="-1">
                <a:solidFill>
                  <a:srgbClr val="000000"/>
                </a:solidFill>
                <a:uFill>
                  <a:solidFill>
                    <a:srgbClr val="FFFFFF"/>
                  </a:solidFill>
                </a:uFill>
                <a:latin typeface="+mn-lt"/>
                <a:ea typeface="+mn-ea"/>
              </a:rPr>
              <a:t>les mer om solflekker og magnetfelt,hentet 11.2015,</a:t>
            </a:r>
            <a:endParaRPr/>
          </a:p>
          <a:p>
            <a:r>
              <a:rPr lang="da-DK" sz="1200" u="sng" strike="noStrike" spc="-1">
                <a:solidFill>
                  <a:srgbClr val="000000"/>
                </a:solidFill>
                <a:uFill>
                  <a:solidFill>
                    <a:srgbClr val="FFFFFF"/>
                  </a:solidFill>
                </a:uFill>
                <a:latin typeface="+mn-lt"/>
                <a:ea typeface="+mn-ea"/>
                <a:hlinkClick r:id="rId4"/>
              </a:rPr>
              <a:t>http://www.sarepta.org/objekt.php?aid=62&amp;bid=161&amp;oid=1147&amp;s</a:t>
            </a:r>
            <a:r>
              <a:rPr lang="da-DK" sz="1200" strike="noStrike" spc="-1">
                <a:solidFill>
                  <a:srgbClr val="000000"/>
                </a:solidFill>
                <a:uFill>
                  <a:solidFill>
                    <a:srgbClr val="FFFFFF"/>
                  </a:solidFill>
                </a:uFill>
                <a:latin typeface="+mn-lt"/>
                <a:ea typeface="+mn-ea"/>
              </a:rPr>
              <a:t>= </a:t>
            </a:r>
            <a:endParaRPr/>
          </a:p>
          <a:p>
            <a:endParaRPr/>
          </a:p>
          <a:p>
            <a:endParaRPr/>
          </a:p>
        </p:txBody>
      </p:sp>
      <p:sp>
        <p:nvSpPr>
          <p:cNvPr id="45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552258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NASA,Sommerfuglediagram,</a:t>
            </a:r>
            <a:r>
              <a:rPr lang="da-DK" sz="1200" i="1" strike="noStrike" spc="-1">
                <a:solidFill>
                  <a:srgbClr val="000000"/>
                </a:solidFill>
                <a:uFill>
                  <a:solidFill>
                    <a:srgbClr val="FFFFFF"/>
                  </a:solidFill>
                </a:uFill>
                <a:latin typeface="+mn-lt"/>
                <a:ea typeface="+mn-ea"/>
              </a:rPr>
              <a:t> hentet 11.2015,</a:t>
            </a:r>
            <a:r>
              <a:rPr lang="da-DK" sz="1200" strike="noStrike" spc="-1">
                <a:solidFill>
                  <a:srgbClr val="000000"/>
                </a:solidFill>
                <a:uFill>
                  <a:solidFill>
                    <a:srgbClr val="FFFFFF"/>
                  </a:solidFill>
                </a:uFill>
                <a:latin typeface="+mn-lt"/>
                <a:ea typeface="+mn-ea"/>
              </a:rPr>
              <a:t> </a:t>
            </a:r>
            <a:r>
              <a:rPr lang="da-DK" sz="1200" u="sng" strike="noStrike" spc="-1">
                <a:solidFill>
                  <a:srgbClr val="000000"/>
                </a:solidFill>
                <a:uFill>
                  <a:solidFill>
                    <a:srgbClr val="FFFFFF"/>
                  </a:solidFill>
                </a:uFill>
                <a:latin typeface="+mn-lt"/>
                <a:ea typeface="+mn-ea"/>
                <a:hlinkClick r:id="rId3"/>
              </a:rPr>
              <a:t>http://solarscience.msfc.nasa.gov/images/magbfly.jpg</a:t>
            </a:r>
            <a:endParaRPr/>
          </a:p>
          <a:p>
            <a:pPr marL="216000" indent="-215280">
              <a:lnSpc>
                <a:spcPct val="100000"/>
              </a:lnSpc>
            </a:pPr>
            <a:endParaRPr/>
          </a:p>
        </p:txBody>
      </p:sp>
      <p:sp>
        <p:nvSpPr>
          <p:cNvPr id="45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150011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Kilde: De ydre lag,</a:t>
            </a:r>
            <a:r>
              <a:rPr lang="da-DK" sz="1200" i="1" strike="noStrike" spc="-1">
                <a:solidFill>
                  <a:srgbClr val="000000"/>
                </a:solidFill>
                <a:uFill>
                  <a:solidFill>
                    <a:srgbClr val="FFFFFF"/>
                  </a:solidFill>
                </a:uFill>
                <a:latin typeface="+mn-lt"/>
                <a:ea typeface="+mn-ea"/>
              </a:rPr>
              <a:t> hentet 11.2015</a:t>
            </a:r>
            <a:r>
              <a:rPr lang="da-DK" sz="1200" strike="noStrike" spc="-1">
                <a:solidFill>
                  <a:srgbClr val="000000"/>
                </a:solidFill>
                <a:uFill>
                  <a:solidFill>
                    <a:srgbClr val="FFFFFF"/>
                  </a:solidFill>
                </a:uFill>
                <a:latin typeface="+mn-lt"/>
                <a:ea typeface="+mn-ea"/>
              </a:rPr>
              <a:t>, </a:t>
            </a:r>
            <a:r>
              <a:rPr lang="da-DK" sz="1200" u="sng" strike="noStrike" spc="-1">
                <a:solidFill>
                  <a:srgbClr val="000000"/>
                </a:solidFill>
                <a:uFill>
                  <a:solidFill>
                    <a:srgbClr val="FFFFFF"/>
                  </a:solidFill>
                </a:uFill>
                <a:latin typeface="+mn-lt"/>
                <a:ea typeface="+mn-ea"/>
                <a:hlinkClick r:id="rId3"/>
              </a:rPr>
              <a:t>http://www.sarepta.org/objekt.php?aid=62&amp;bid=66&amp;oid=1028&amp;s</a:t>
            </a:r>
            <a:r>
              <a:rPr lang="da-DK" sz="1200" strike="noStrike" spc="-1">
                <a:solidFill>
                  <a:srgbClr val="000000"/>
                </a:solidFill>
                <a:uFill>
                  <a:solidFill>
                    <a:srgbClr val="FFFFFF"/>
                  </a:solidFill>
                </a:uFill>
                <a:latin typeface="+mn-lt"/>
                <a:ea typeface="+mn-ea"/>
              </a:rPr>
              <a:t>= </a:t>
            </a:r>
            <a:endParaRPr/>
          </a:p>
          <a:p>
            <a:pPr marL="216000" indent="-215280">
              <a:lnSpc>
                <a:spcPct val="100000"/>
              </a:lnSpc>
            </a:pPr>
            <a:endParaRPr/>
          </a:p>
        </p:txBody>
      </p:sp>
      <p:sp>
        <p:nvSpPr>
          <p:cNvPr id="45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64999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p:cNvSpPr>
          <p:nvPr>
            <p:ph type="body"/>
          </p:nvPr>
        </p:nvSpPr>
        <p:spPr>
          <a:xfrm>
            <a:off x="685800" y="4400640"/>
            <a:ext cx="5484960" cy="3598920"/>
          </a:xfrm>
          <a:prstGeom prst="rect">
            <a:avLst/>
          </a:prstGeom>
        </p:spPr>
        <p:txBody>
          <a:bodyPr lIns="0" tIns="0" rIns="0" bIns="0"/>
          <a:lstStyle/>
          <a:p>
            <a:r>
              <a:rPr lang="da-DK" sz="1200" strike="noStrike" spc="-1">
                <a:solidFill>
                  <a:srgbClr val="000000"/>
                </a:solidFill>
                <a:uFill>
                  <a:solidFill>
                    <a:srgbClr val="FFFFFF"/>
                  </a:solidFill>
                </a:uFill>
                <a:latin typeface="+mn-lt"/>
                <a:ea typeface="+mn-ea"/>
              </a:rPr>
              <a:t>Billede:(</a:t>
            </a:r>
            <a:r>
              <a:rPr lang="da-DK" sz="1200" i="1" strike="noStrike" spc="-1">
                <a:solidFill>
                  <a:srgbClr val="000000"/>
                </a:solidFill>
                <a:uFill>
                  <a:solidFill>
                    <a:srgbClr val="FFFFFF"/>
                  </a:solidFill>
                </a:uFill>
                <a:latin typeface="+mn-lt"/>
                <a:ea typeface="+mn-ea"/>
              </a:rPr>
              <a:t>Ploufandsplash, Wikimwdia Commons</a:t>
            </a:r>
            <a:r>
              <a:rPr lang="da-DK" sz="1200" strike="noStrike" spc="-1">
                <a:solidFill>
                  <a:srgbClr val="000000"/>
                </a:solidFill>
                <a:uFill>
                  <a:solidFill>
                    <a:srgbClr val="FFFFFF"/>
                  </a:solidFill>
                </a:uFill>
                <a:latin typeface="+mn-lt"/>
                <a:ea typeface="+mn-ea"/>
              </a:rPr>
              <a:t>) </a:t>
            </a:r>
            <a:endParaRPr/>
          </a:p>
          <a:p>
            <a:r>
              <a:rPr lang="da-DK" sz="1200" strike="noStrike" spc="-1">
                <a:solidFill>
                  <a:srgbClr val="000000"/>
                </a:solidFill>
                <a:uFill>
                  <a:solidFill>
                    <a:srgbClr val="FFFFFF"/>
                  </a:solidFill>
                </a:uFill>
                <a:latin typeface="+mn-lt"/>
                <a:ea typeface="+mn-ea"/>
              </a:rPr>
              <a:t>Kilde: Andersen, Petresch, hentet 11.2015</a:t>
            </a:r>
            <a:endParaRPr/>
          </a:p>
          <a:p>
            <a:r>
              <a:rPr lang="da-DK" sz="1200" u="sng" strike="noStrike" spc="-1">
                <a:solidFill>
                  <a:srgbClr val="000000"/>
                </a:solidFill>
                <a:uFill>
                  <a:solidFill>
                    <a:srgbClr val="FFFFFF"/>
                  </a:solidFill>
                </a:uFill>
                <a:latin typeface="+mn-lt"/>
                <a:ea typeface="+mn-ea"/>
                <a:hlinkClick r:id="rId3"/>
              </a:rPr>
              <a:t>http://fysikleksikon.nbi.ku.dk/b/bohrmodel/</a:t>
            </a:r>
            <a:endParaRPr/>
          </a:p>
        </p:txBody>
      </p:sp>
      <p:sp>
        <p:nvSpPr>
          <p:cNvPr id="42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9268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Kilde: http://iris.gsfc.nasa.gov/index.html</a:t>
            </a:r>
            <a:endParaRPr/>
          </a:p>
          <a:p>
            <a:pPr marL="216000" indent="-215280">
              <a:lnSpc>
                <a:spcPct val="100000"/>
              </a:lnSpc>
            </a:pPr>
            <a:r>
              <a:rPr lang="da-DK" sz="1200" strike="noStrike" spc="-1">
                <a:solidFill>
                  <a:srgbClr val="000000"/>
                </a:solidFill>
                <a:uFill>
                  <a:solidFill>
                    <a:srgbClr val="FFFFFF"/>
                  </a:solidFill>
                </a:uFill>
                <a:latin typeface="+mn-lt"/>
                <a:ea typeface="+mn-ea"/>
              </a:rPr>
              <a:t>Kilde: Nye øjne med IRIS, 2015, </a:t>
            </a:r>
            <a:r>
              <a:rPr lang="da-DK" sz="1200" u="sng" strike="noStrike" spc="-1">
                <a:solidFill>
                  <a:srgbClr val="000000"/>
                </a:solidFill>
                <a:uFill>
                  <a:solidFill>
                    <a:srgbClr val="FFFFFF"/>
                  </a:solidFill>
                </a:uFill>
                <a:latin typeface="+mn-lt"/>
                <a:ea typeface="+mn-ea"/>
                <a:hlinkClick r:id="rId3"/>
              </a:rPr>
              <a:t>http://www.mn.uio.no/astro/forskning/aktuelt/aktuelle-saker/astronytt/2013/iris-science.html</a:t>
            </a:r>
            <a:endParaRPr/>
          </a:p>
          <a:p>
            <a:pPr marL="216000" indent="-215280">
              <a:lnSpc>
                <a:spcPct val="100000"/>
              </a:lnSpc>
            </a:pPr>
            <a:endParaRPr/>
          </a:p>
        </p:txBody>
      </p:sp>
      <p:sp>
        <p:nvSpPr>
          <p:cNvPr id="45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45247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Tegning fra NASA</a:t>
            </a:r>
            <a:endParaRPr/>
          </a:p>
          <a:p>
            <a:r>
              <a:rPr lang="da-DK" sz="2000" u="sng" strike="noStrike" spc="-1">
                <a:solidFill>
                  <a:srgbClr val="000000"/>
                </a:solidFill>
                <a:uFill>
                  <a:solidFill>
                    <a:srgbClr val="FFFFFF"/>
                  </a:solidFill>
                </a:uFill>
                <a:latin typeface="Arial"/>
                <a:hlinkClick r:id="rId3"/>
              </a:rPr>
              <a:t>http://solarscience.msfc.nasa.gov/images/heliosph.gif</a:t>
            </a:r>
            <a:endParaRPr/>
          </a:p>
          <a:p>
            <a:pPr marL="216000" indent="-215280">
              <a:lnSpc>
                <a:spcPct val="100000"/>
              </a:lnSpc>
            </a:pPr>
            <a:r>
              <a:rPr lang="da-DK" sz="1200" strike="noStrike" spc="-1">
                <a:solidFill>
                  <a:srgbClr val="000000"/>
                </a:solidFill>
                <a:uFill>
                  <a:solidFill>
                    <a:srgbClr val="FFFFFF"/>
                  </a:solidFill>
                </a:uFill>
                <a:latin typeface="+mn-lt"/>
                <a:ea typeface="+mn-ea"/>
              </a:rPr>
              <a:t>Heliosfæren, hentet 11.2015 , </a:t>
            </a:r>
            <a:r>
              <a:rPr lang="da-DK" sz="1200" u="sng" strike="noStrike" spc="-1">
                <a:solidFill>
                  <a:srgbClr val="000000"/>
                </a:solidFill>
                <a:uFill>
                  <a:solidFill>
                    <a:srgbClr val="FFFFFF"/>
                  </a:solidFill>
                </a:uFill>
                <a:latin typeface="+mn-lt"/>
                <a:ea typeface="+mn-ea"/>
                <a:hlinkClick r:id="rId4"/>
              </a:rPr>
              <a:t>http://www.sarepta.org/objekt.php?aid=62&amp;bid=150&amp;oid=1132&amp;s</a:t>
            </a:r>
            <a:r>
              <a:rPr lang="da-DK" sz="1200" u="sng" strike="noStrike" spc="-1">
                <a:solidFill>
                  <a:srgbClr val="000000"/>
                </a:solidFill>
                <a:uFill>
                  <a:solidFill>
                    <a:srgbClr val="FFFFFF"/>
                  </a:solidFill>
                </a:uFill>
                <a:latin typeface="+mn-lt"/>
                <a:ea typeface="+mn-ea"/>
              </a:rPr>
              <a:t>= </a:t>
            </a:r>
            <a:endParaRPr/>
          </a:p>
          <a:p>
            <a:pPr marL="216000" indent="-215280">
              <a:lnSpc>
                <a:spcPct val="100000"/>
              </a:lnSpc>
            </a:pPr>
            <a:endParaRPr/>
          </a:p>
          <a:p>
            <a:pPr marL="216000" indent="-215280">
              <a:lnSpc>
                <a:spcPct val="100000"/>
              </a:lnSpc>
            </a:pPr>
            <a:endParaRPr/>
          </a:p>
        </p:txBody>
      </p:sp>
      <p:sp>
        <p:nvSpPr>
          <p:cNvPr id="46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7645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p:cNvSpPr>
          <p:nvPr>
            <p:ph type="body"/>
          </p:nvPr>
        </p:nvSpPr>
        <p:spPr>
          <a:xfrm>
            <a:off x="685800" y="4400640"/>
            <a:ext cx="5484960" cy="3598920"/>
          </a:xfrm>
          <a:prstGeom prst="rect">
            <a:avLst/>
          </a:prstGeom>
        </p:spPr>
        <p:txBody>
          <a:bodyPr lIns="0" tIns="0" rIns="0" bIns="0"/>
          <a:lstStyle/>
          <a:p>
            <a:pPr marL="216000" indent="-214920">
              <a:lnSpc>
                <a:spcPct val="100000"/>
              </a:lnSpc>
            </a:pPr>
            <a:r>
              <a:rPr lang="da-DK" sz="1200" strike="noStrike" spc="-1">
                <a:solidFill>
                  <a:srgbClr val="000000"/>
                </a:solidFill>
                <a:uFill>
                  <a:solidFill>
                    <a:srgbClr val="FFFFFF"/>
                  </a:solidFill>
                </a:uFill>
                <a:latin typeface="+mn-lt"/>
                <a:ea typeface="+mn-ea"/>
              </a:rPr>
              <a:t>Kilde:http://www.nasa.gov/centers/langley/news/factsheets/DIAL_prt.htm</a:t>
            </a:r>
            <a:endParaRPr/>
          </a:p>
          <a:p>
            <a:pPr marL="216000" indent="-214920">
              <a:lnSpc>
                <a:spcPct val="100000"/>
              </a:lnSpc>
            </a:pPr>
            <a:r>
              <a:rPr lang="da-DK" sz="1200" strike="noStrike" spc="-1">
                <a:solidFill>
                  <a:srgbClr val="000000"/>
                </a:solidFill>
                <a:uFill>
                  <a:solidFill>
                    <a:srgbClr val="FFFFFF"/>
                  </a:solidFill>
                </a:uFill>
                <a:latin typeface="+mn-lt"/>
                <a:ea typeface="+mn-ea"/>
              </a:rPr>
              <a:t>Kilde: sarepta.org</a:t>
            </a:r>
            <a:endParaRPr/>
          </a:p>
          <a:p>
            <a:pPr marL="216000" indent="-214920">
              <a:lnSpc>
                <a:spcPct val="100000"/>
              </a:lnSpc>
            </a:pPr>
            <a:endParaRPr/>
          </a:p>
        </p:txBody>
      </p:sp>
      <p:sp>
        <p:nvSpPr>
          <p:cNvPr id="46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839167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Foto: Carsten Skovgård Andersen (CSA)</a:t>
            </a:r>
            <a:endParaRPr/>
          </a:p>
        </p:txBody>
      </p:sp>
      <p:sp>
        <p:nvSpPr>
          <p:cNvPr id="46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977887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Foto CSA</a:t>
            </a:r>
            <a:endParaRPr/>
          </a:p>
        </p:txBody>
      </p:sp>
      <p:sp>
        <p:nvSpPr>
          <p:cNvPr id="46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802881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Foto CSA</a:t>
            </a:r>
            <a:endParaRPr/>
          </a:p>
        </p:txBody>
      </p:sp>
      <p:sp>
        <p:nvSpPr>
          <p:cNvPr id="46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582955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Foto CSA</a:t>
            </a:r>
            <a:endParaRPr/>
          </a:p>
        </p:txBody>
      </p:sp>
      <p:sp>
        <p:nvSpPr>
          <p:cNvPr id="47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642849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Foto CSA</a:t>
            </a:r>
            <a:endParaRPr/>
          </a:p>
        </p:txBody>
      </p:sp>
      <p:sp>
        <p:nvSpPr>
          <p:cNvPr id="47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479221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Billeder CSA, linjer fra </a:t>
            </a:r>
            <a:r>
              <a:rPr lang="da-DK" sz="1200" strike="noStrike" spc="-1">
                <a:solidFill>
                  <a:srgbClr val="000000"/>
                </a:solidFill>
                <a:uFill>
                  <a:solidFill>
                    <a:srgbClr val="FFFFFF"/>
                  </a:solidFill>
                </a:uFill>
                <a:latin typeface="+mn-lt"/>
                <a:ea typeface="+mn-ea"/>
              </a:rPr>
              <a:t>Mette Friis Spektre hentet 11.11.2015 http://fysikleksikon.nbi.ku.dk/s/spektre/ (jhausauer, Wikimedia Commons).</a:t>
            </a:r>
            <a:endParaRPr/>
          </a:p>
        </p:txBody>
      </p:sp>
      <p:sp>
        <p:nvSpPr>
          <p:cNvPr id="47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167265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Fotos CSA</a:t>
            </a:r>
            <a:endParaRPr/>
          </a:p>
        </p:txBody>
      </p:sp>
      <p:sp>
        <p:nvSpPr>
          <p:cNvPr id="47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90977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Elektromagnetisk stråling, Kilde: Elektromagnetisk stråling, hentet 7.11.2015 </a:t>
            </a:r>
            <a:r>
              <a:rPr lang="da-DK" sz="1200" u="sng" strike="noStrike" spc="-1">
                <a:solidFill>
                  <a:srgbClr val="000000"/>
                </a:solidFill>
                <a:uFill>
                  <a:solidFill>
                    <a:srgbClr val="FFFFFF"/>
                  </a:solidFill>
                </a:uFill>
                <a:latin typeface="+mn-lt"/>
                <a:ea typeface="+mn-ea"/>
                <a:hlinkClick r:id="rId3"/>
              </a:rPr>
              <a:t>http://www.sarepta.org/objekt.php?aid=419&amp;oid=2311&amp;s</a:t>
            </a:r>
            <a:r>
              <a:rPr lang="da-DK" sz="1200" strike="noStrike" spc="-1">
                <a:solidFill>
                  <a:srgbClr val="000000"/>
                </a:solidFill>
                <a:uFill>
                  <a:solidFill>
                    <a:srgbClr val="FFFFFF"/>
                  </a:solidFill>
                </a:uFill>
                <a:latin typeface="+mn-lt"/>
                <a:ea typeface="+mn-ea"/>
              </a:rPr>
              <a:t>=</a:t>
            </a:r>
            <a:endParaRPr/>
          </a:p>
          <a:p>
            <a:pPr marL="216000" indent="-215280">
              <a:lnSpc>
                <a:spcPct val="100000"/>
              </a:lnSpc>
            </a:pPr>
            <a:endParaRPr/>
          </a:p>
        </p:txBody>
      </p:sp>
      <p:sp>
        <p:nvSpPr>
          <p:cNvPr id="42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22444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Kilde: sarepta.org</a:t>
            </a:r>
            <a:endParaRPr/>
          </a:p>
          <a:p>
            <a:pPr marL="216000" indent="-215280">
              <a:lnSpc>
                <a:spcPct val="100000"/>
              </a:lnSpc>
            </a:pPr>
            <a:endParaRPr/>
          </a:p>
        </p:txBody>
      </p:sp>
      <p:sp>
        <p:nvSpPr>
          <p:cNvPr id="47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936437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ACE satellitten</a:t>
            </a:r>
            <a:endParaRPr/>
          </a:p>
        </p:txBody>
      </p:sp>
      <p:sp>
        <p:nvSpPr>
          <p:cNvPr id="48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000659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Kilde: Jordas atmosfære, nordlysfarger og former, hentet 11.2015, </a:t>
            </a:r>
            <a:r>
              <a:rPr lang="da-DK" sz="1200" u="sng" strike="noStrike" spc="-1">
                <a:solidFill>
                  <a:srgbClr val="000000"/>
                </a:solidFill>
                <a:uFill>
                  <a:solidFill>
                    <a:srgbClr val="FFFFFF"/>
                  </a:solidFill>
                </a:uFill>
                <a:latin typeface="+mn-lt"/>
                <a:ea typeface="+mn-ea"/>
                <a:hlinkClick r:id="rId3"/>
              </a:rPr>
              <a:t>http://www.sarepta.org/objekt.php?aid=62&amp;bid=29&amp;oid=632&amp;s</a:t>
            </a:r>
            <a:endParaRPr/>
          </a:p>
          <a:p>
            <a:pPr marL="216000" indent="-215280">
              <a:lnSpc>
                <a:spcPct val="100000"/>
              </a:lnSpc>
            </a:pPr>
            <a:endParaRPr/>
          </a:p>
        </p:txBody>
      </p:sp>
      <p:sp>
        <p:nvSpPr>
          <p:cNvPr id="48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357947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Kilde: Jordas atmosfære, nordlysfarger og former, hentet 11.2015, </a:t>
            </a:r>
            <a:r>
              <a:rPr lang="da-DK" sz="1200" u="sng" strike="noStrike" spc="-1">
                <a:solidFill>
                  <a:srgbClr val="000000"/>
                </a:solidFill>
                <a:uFill>
                  <a:solidFill>
                    <a:srgbClr val="FFFFFF"/>
                  </a:solidFill>
                </a:uFill>
                <a:latin typeface="+mn-lt"/>
                <a:ea typeface="+mn-ea"/>
                <a:hlinkClick r:id="rId3"/>
              </a:rPr>
              <a:t>http://www.sarepta.org/objekt.php?aid=62&amp;bid=29&amp;oid=632&amp;s</a:t>
            </a:r>
            <a:endParaRPr/>
          </a:p>
          <a:p>
            <a:pPr marL="216000" indent="-215280">
              <a:lnSpc>
                <a:spcPct val="100000"/>
              </a:lnSpc>
            </a:pPr>
            <a:endParaRPr/>
          </a:p>
        </p:txBody>
      </p:sp>
      <p:sp>
        <p:nvSpPr>
          <p:cNvPr id="48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659874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Kilde: Egeland, Henriksen og Henriksen 1997 TEMAHEFTE 3 OM NORDLYS side 17 og 18 Højde,  </a:t>
            </a:r>
            <a:r>
              <a:rPr lang="da-DK" sz="1200" u="sng" strike="noStrike" spc="-1">
                <a:solidFill>
                  <a:srgbClr val="000000"/>
                </a:solidFill>
                <a:uFill>
                  <a:solidFill>
                    <a:srgbClr val="FFFFFF"/>
                  </a:solidFill>
                </a:uFill>
                <a:latin typeface="+mn-lt"/>
                <a:ea typeface="+mn-ea"/>
                <a:hlinkClick r:id="rId3"/>
              </a:rPr>
              <a:t>http://www.naturfag.no/binfil/download.php?did=2321</a:t>
            </a:r>
            <a:r>
              <a:rPr lang="da-DK" sz="1200" u="sng" strike="noStrike" spc="-1">
                <a:solidFill>
                  <a:srgbClr val="000000"/>
                </a:solidFill>
                <a:uFill>
                  <a:solidFill>
                    <a:srgbClr val="FFFFFF"/>
                  </a:solidFill>
                </a:uFill>
                <a:latin typeface="+mn-lt"/>
                <a:ea typeface="+mn-ea"/>
              </a:rPr>
              <a:t> </a:t>
            </a:r>
            <a:endParaRPr/>
          </a:p>
          <a:p>
            <a:pPr marL="216000" indent="-215280">
              <a:lnSpc>
                <a:spcPct val="100000"/>
              </a:lnSpc>
            </a:pPr>
            <a:endParaRPr/>
          </a:p>
        </p:txBody>
      </p:sp>
      <p:sp>
        <p:nvSpPr>
          <p:cNvPr id="48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5711219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1200" strike="noStrike" spc="-1">
                <a:solidFill>
                  <a:srgbClr val="000000"/>
                </a:solidFill>
                <a:uFill>
                  <a:solidFill>
                    <a:srgbClr val="FFFFFF"/>
                  </a:solidFill>
                </a:uFill>
                <a:latin typeface="+mn-lt"/>
                <a:ea typeface="+mn-ea"/>
              </a:rPr>
              <a:t>Kilde: Egeland, Henriksen og Henriksen 1997 TEMAHEFTE 3 OM NORDLYS side 17 og 18 Højde,  </a:t>
            </a:r>
            <a:r>
              <a:rPr lang="da-DK" sz="1200" u="sng" strike="noStrike" spc="-1">
                <a:solidFill>
                  <a:srgbClr val="000000"/>
                </a:solidFill>
                <a:uFill>
                  <a:solidFill>
                    <a:srgbClr val="FFFFFF"/>
                  </a:solidFill>
                </a:uFill>
                <a:latin typeface="+mn-lt"/>
                <a:ea typeface="+mn-ea"/>
                <a:hlinkClick r:id="rId3"/>
              </a:rPr>
              <a:t>http://www.naturfag.no/binfil/download.php?did=2321</a:t>
            </a:r>
            <a:r>
              <a:rPr lang="da-DK" sz="1200" u="sng" strike="noStrike" spc="-1">
                <a:solidFill>
                  <a:srgbClr val="000000"/>
                </a:solidFill>
                <a:uFill>
                  <a:solidFill>
                    <a:srgbClr val="FFFFFF"/>
                  </a:solidFill>
                </a:uFill>
                <a:latin typeface="+mn-lt"/>
                <a:ea typeface="+mn-ea"/>
              </a:rPr>
              <a:t> </a:t>
            </a:r>
            <a:endParaRPr/>
          </a:p>
          <a:p>
            <a:pPr marL="216000" indent="-215280">
              <a:lnSpc>
                <a:spcPct val="100000"/>
              </a:lnSpc>
            </a:pPr>
            <a:endParaRPr/>
          </a:p>
        </p:txBody>
      </p:sp>
      <p:sp>
        <p:nvSpPr>
          <p:cNvPr id="48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681574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Carsten Skovgård Andersen, Andøya, 29.10.2015</a:t>
            </a:r>
            <a:endParaRPr/>
          </a:p>
        </p:txBody>
      </p:sp>
      <p:sp>
        <p:nvSpPr>
          <p:cNvPr id="49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252827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49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802531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49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144907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49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546101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p:cNvSpPr>
          <p:nvPr>
            <p:ph type="body"/>
          </p:nvPr>
        </p:nvSpPr>
        <p:spPr>
          <a:xfrm>
            <a:off x="685800" y="4400640"/>
            <a:ext cx="5484960" cy="3598920"/>
          </a:xfrm>
          <a:prstGeom prst="rect">
            <a:avLst/>
          </a:prstGeom>
        </p:spPr>
        <p:txBody>
          <a:bodyPr lIns="0" tIns="0" rIns="0" bIns="0"/>
          <a:lstStyle/>
          <a:p>
            <a:r>
              <a:rPr lang="da-DK" sz="1200" strike="noStrike" spc="-1">
                <a:solidFill>
                  <a:srgbClr val="000000"/>
                </a:solidFill>
                <a:uFill>
                  <a:solidFill>
                    <a:srgbClr val="FFFFFF"/>
                  </a:solidFill>
                </a:uFill>
                <a:latin typeface="+mn-lt"/>
                <a:ea typeface="+mn-ea"/>
              </a:rPr>
              <a:t>Billede: (Cepehiden, Wikimedia Commons)</a:t>
            </a:r>
            <a:endParaRPr/>
          </a:p>
          <a:p>
            <a:r>
              <a:rPr lang="da-DK" sz="1200" strike="noStrike" spc="-1">
                <a:solidFill>
                  <a:srgbClr val="000000"/>
                </a:solidFill>
                <a:uFill>
                  <a:solidFill>
                    <a:srgbClr val="FFFFFF"/>
                  </a:solidFill>
                </a:uFill>
                <a:latin typeface="+mn-lt"/>
                <a:ea typeface="+mn-ea"/>
              </a:rPr>
              <a:t>Kilde: Mia Strande, hentet 11.2015, </a:t>
            </a:r>
            <a:r>
              <a:rPr lang="da-DK" sz="1200" u="sng" strike="noStrike" spc="-1">
                <a:solidFill>
                  <a:srgbClr val="000000"/>
                </a:solidFill>
                <a:uFill>
                  <a:solidFill>
                    <a:srgbClr val="FFFFFF"/>
                  </a:solidFill>
                </a:uFill>
                <a:latin typeface="+mn-lt"/>
                <a:ea typeface="+mn-ea"/>
                <a:hlinkClick r:id="rId3"/>
              </a:rPr>
              <a:t>http://fysikleksikon.nbi.ku.dk/A/atmosfaeriske_vinduer/</a:t>
            </a:r>
            <a:r>
              <a:rPr lang="da-DK" sz="1200" strike="noStrike" spc="-1">
                <a:solidFill>
                  <a:srgbClr val="000000"/>
                </a:solidFill>
                <a:uFill>
                  <a:solidFill>
                    <a:srgbClr val="FFFFFF"/>
                  </a:solidFill>
                </a:uFill>
                <a:latin typeface="+mn-lt"/>
                <a:ea typeface="+mn-ea"/>
              </a:rPr>
              <a:t> </a:t>
            </a:r>
            <a:endParaRPr/>
          </a:p>
          <a:p>
            <a:endParaRPr/>
          </a:p>
        </p:txBody>
      </p:sp>
      <p:sp>
        <p:nvSpPr>
          <p:cNvPr id="42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1238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49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372579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0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5715579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0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243545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0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3964400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0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09644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0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1358614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1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945364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1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075454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1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6181411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1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58237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PlaceHolder 1"/>
          <p:cNvSpPr>
            <a:spLocks noGrp="1"/>
          </p:cNvSpPr>
          <p:nvPr>
            <p:ph type="body"/>
          </p:nvPr>
        </p:nvSpPr>
        <p:spPr>
          <a:xfrm>
            <a:off x="685800" y="4400640"/>
            <a:ext cx="5484960" cy="3598920"/>
          </a:xfrm>
          <a:prstGeom prst="rect">
            <a:avLst/>
          </a:prstGeom>
        </p:spPr>
        <p:txBody>
          <a:bodyPr lIns="0" tIns="0" rIns="0" bIns="0"/>
          <a:lstStyle/>
          <a:p>
            <a:r>
              <a:rPr lang="da-DK" sz="1200" strike="noStrike" spc="-1">
                <a:solidFill>
                  <a:srgbClr val="000000"/>
                </a:solidFill>
                <a:uFill>
                  <a:solidFill>
                    <a:srgbClr val="FFFFFF"/>
                  </a:solidFill>
                </a:uFill>
                <a:latin typeface="+mn-lt"/>
                <a:ea typeface="+mn-ea"/>
              </a:rPr>
              <a:t>Billede: </a:t>
            </a:r>
            <a:r>
              <a:rPr lang="da-DK" sz="1200" u="sng" strike="noStrike" spc="-1">
                <a:solidFill>
                  <a:srgbClr val="000000"/>
                </a:solidFill>
                <a:uFill>
                  <a:solidFill>
                    <a:srgbClr val="FFFFFF"/>
                  </a:solidFill>
                </a:uFill>
                <a:latin typeface="+mn-lt"/>
                <a:ea typeface="+mn-ea"/>
                <a:hlinkClick r:id="rId3"/>
              </a:rPr>
              <a:t>https://the-history-of-the-atom.wikispaces.com/Niels+Bohr</a:t>
            </a:r>
            <a:r>
              <a:rPr lang="da-DK" sz="1200" strike="noStrike" spc="-1">
                <a:solidFill>
                  <a:srgbClr val="000000"/>
                </a:solidFill>
                <a:uFill>
                  <a:solidFill>
                    <a:srgbClr val="FFFFFF"/>
                  </a:solidFill>
                </a:uFill>
                <a:latin typeface="+mn-lt"/>
                <a:ea typeface="+mn-ea"/>
              </a:rPr>
              <a:t> Kilde:</a:t>
            </a:r>
            <a:r>
              <a:rPr lang="da-DK" sz="1200" b="1" strike="noStrike" spc="-1">
                <a:solidFill>
                  <a:srgbClr val="000000"/>
                </a:solidFill>
                <a:uFill>
                  <a:solidFill>
                    <a:srgbClr val="FFFFFF"/>
                  </a:solidFill>
                </a:uFill>
                <a:latin typeface="+mn-lt"/>
                <a:ea typeface="+mn-ea"/>
              </a:rPr>
              <a:t> </a:t>
            </a:r>
            <a:r>
              <a:rPr lang="da-DK" sz="1200" strike="noStrike" spc="-1">
                <a:solidFill>
                  <a:srgbClr val="000000"/>
                </a:solidFill>
                <a:uFill>
                  <a:solidFill>
                    <a:srgbClr val="FFFFFF"/>
                  </a:solidFill>
                </a:uFill>
                <a:latin typeface="+mn-lt"/>
                <a:ea typeface="+mn-ea"/>
              </a:rPr>
              <a:t>Hva består sola av? hentet 11.2015</a:t>
            </a:r>
            <a:endParaRPr/>
          </a:p>
          <a:p>
            <a:r>
              <a:rPr lang="da-DK" sz="1200" u="sng" strike="noStrike" spc="-1">
                <a:solidFill>
                  <a:srgbClr val="000000"/>
                </a:solidFill>
                <a:uFill>
                  <a:solidFill>
                    <a:srgbClr val="FFFFFF"/>
                  </a:solidFill>
                </a:uFill>
                <a:latin typeface="+mn-lt"/>
                <a:ea typeface="+mn-ea"/>
                <a:hlinkClick r:id="rId4"/>
              </a:rPr>
              <a:t>http://www.sarepta.org/objekt.php?aid=62\\&amp;bid=66&amp;oid=1029&amp;s</a:t>
            </a:r>
            <a:endParaRPr/>
          </a:p>
          <a:p>
            <a:endParaRPr/>
          </a:p>
        </p:txBody>
      </p:sp>
      <p:sp>
        <p:nvSpPr>
          <p:cNvPr id="42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911929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1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5303485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2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45075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Carsten Skovgård Andersen, Andøya, 29.10.2015</a:t>
            </a:r>
            <a:endParaRPr/>
          </a:p>
          <a:p>
            <a:pPr marL="216000" indent="-215280">
              <a:lnSpc>
                <a:spcPct val="100000"/>
              </a:lnSpc>
            </a:pPr>
            <a:endParaRPr/>
          </a:p>
        </p:txBody>
      </p:sp>
      <p:sp>
        <p:nvSpPr>
          <p:cNvPr id="52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714841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Foto: Jan Holmegård, Andøya, 29.10.2015</a:t>
            </a:r>
            <a:endParaRPr/>
          </a:p>
          <a:p>
            <a:pPr marL="216000" indent="-215280">
              <a:lnSpc>
                <a:spcPct val="100000"/>
              </a:lnSpc>
            </a:pPr>
            <a:endParaRPr/>
          </a:p>
        </p:txBody>
      </p:sp>
      <p:sp>
        <p:nvSpPr>
          <p:cNvPr id="52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2481408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Foto: Jan Holmegård, Andøya, 29.10.2015</a:t>
            </a:r>
            <a:endParaRPr/>
          </a:p>
          <a:p>
            <a:pPr marL="216000" indent="-215280">
              <a:lnSpc>
                <a:spcPct val="100000"/>
              </a:lnSpc>
            </a:pPr>
            <a:endParaRPr/>
          </a:p>
        </p:txBody>
      </p:sp>
      <p:sp>
        <p:nvSpPr>
          <p:cNvPr id="52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68342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Foto: Jan Holmegård, Andøya, 29.10.2015</a:t>
            </a:r>
            <a:endParaRPr/>
          </a:p>
          <a:p>
            <a:pPr marL="216000" indent="-215280">
              <a:lnSpc>
                <a:spcPct val="100000"/>
              </a:lnSpc>
            </a:pPr>
            <a:endParaRPr/>
          </a:p>
        </p:txBody>
      </p:sp>
      <p:sp>
        <p:nvSpPr>
          <p:cNvPr id="529"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794428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Foto: Peter Blomqvist, Andøya, 29.10.2015</a:t>
            </a:r>
            <a:endParaRPr/>
          </a:p>
          <a:p>
            <a:pPr marL="216000" indent="-215280">
              <a:lnSpc>
                <a:spcPct val="100000"/>
              </a:lnSpc>
            </a:pPr>
            <a:endParaRPr/>
          </a:p>
        </p:txBody>
      </p:sp>
      <p:sp>
        <p:nvSpPr>
          <p:cNvPr id="53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53484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Billeder fra SDO taget af Mia Skog og Carsten Andersen</a:t>
            </a:r>
            <a:endParaRPr/>
          </a:p>
          <a:p>
            <a:pPr marL="216000" indent="-215280">
              <a:lnSpc>
                <a:spcPct val="100000"/>
              </a:lnSpc>
            </a:pPr>
            <a:endParaRPr/>
          </a:p>
        </p:txBody>
      </p:sp>
      <p:sp>
        <p:nvSpPr>
          <p:cNvPr id="431"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2447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Billeder fra SDO taget af Mia Skog og Carsten Andersen</a:t>
            </a:r>
            <a:endParaRPr/>
          </a:p>
          <a:p>
            <a:pPr marL="216000" indent="-215280">
              <a:lnSpc>
                <a:spcPct val="100000"/>
              </a:lnSpc>
            </a:pPr>
            <a:endParaRPr/>
          </a:p>
        </p:txBody>
      </p:sp>
      <p:sp>
        <p:nvSpPr>
          <p:cNvPr id="433"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0922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PlaceHolder 1"/>
          <p:cNvSpPr>
            <a:spLocks noGrp="1"/>
          </p:cNvSpPr>
          <p:nvPr>
            <p:ph type="body"/>
          </p:nvPr>
        </p:nvSpPr>
        <p:spPr>
          <a:xfrm>
            <a:off x="685800" y="4400640"/>
            <a:ext cx="5484960" cy="3598920"/>
          </a:xfrm>
          <a:prstGeom prst="rect">
            <a:avLst/>
          </a:prstGeom>
        </p:spPr>
        <p:txBody>
          <a:bodyPr lIns="0" tIns="0" rIns="0" bIns="0"/>
          <a:lstStyle/>
          <a:p>
            <a:r>
              <a:rPr lang="da-DK" sz="2000" strike="noStrike" spc="-1">
                <a:uFill>
                  <a:solidFill>
                    <a:srgbClr val="FFFFFF"/>
                  </a:solidFill>
                </a:uFill>
                <a:latin typeface="Arial"/>
              </a:rPr>
              <a:t>Billeder fra SDO taget af Mia Skog og Carsten Andersen</a:t>
            </a:r>
            <a:endParaRPr/>
          </a:p>
        </p:txBody>
      </p:sp>
      <p:sp>
        <p:nvSpPr>
          <p:cNvPr id="435"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16295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laceHolder 1"/>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da-DK" sz="2000" strike="noStrike" spc="-1">
                <a:uFill>
                  <a:solidFill>
                    <a:srgbClr val="FFFFFF"/>
                  </a:solidFill>
                </a:uFill>
                <a:latin typeface="Arial"/>
              </a:rPr>
              <a:t>Kilde:</a:t>
            </a:r>
            <a:r>
              <a:rPr lang="da-DK" sz="1200" strike="noStrike" spc="-1">
                <a:solidFill>
                  <a:srgbClr val="000000"/>
                </a:solidFill>
                <a:uFill>
                  <a:solidFill>
                    <a:srgbClr val="FFFFFF"/>
                  </a:solidFill>
                </a:uFill>
                <a:latin typeface="+mn-lt"/>
                <a:ea typeface="+mn-ea"/>
              </a:rPr>
              <a:t>Alexander Biebricher, 18.08.2014,Nordlysvarsling i klasserommet </a:t>
            </a:r>
            <a:r>
              <a:rPr lang="da-DK" sz="1200" u="sng" strike="noStrike" spc="-1">
                <a:solidFill>
                  <a:srgbClr val="000000"/>
                </a:solidFill>
                <a:uFill>
                  <a:solidFill>
                    <a:srgbClr val="FFFFFF"/>
                  </a:solidFill>
                </a:uFill>
                <a:latin typeface="+mn-lt"/>
                <a:ea typeface="+mn-ea"/>
                <a:hlinkClick r:id="rId3"/>
              </a:rPr>
              <a:t>http://www.naturfag.no/artikkel/vis.html?tid=2085535</a:t>
            </a:r>
            <a:r>
              <a:rPr lang="da-DK" sz="1200" strike="noStrike" spc="-1">
                <a:solidFill>
                  <a:srgbClr val="000000"/>
                </a:solidFill>
                <a:uFill>
                  <a:solidFill>
                    <a:srgbClr val="FFFFFF"/>
                  </a:solidFill>
                </a:uFill>
                <a:latin typeface="+mn-lt"/>
                <a:ea typeface="+mn-ea"/>
              </a:rPr>
              <a:t> </a:t>
            </a:r>
            <a:endParaRPr/>
          </a:p>
          <a:p>
            <a:pPr marL="216000" indent="-215280">
              <a:lnSpc>
                <a:spcPct val="100000"/>
              </a:lnSpc>
            </a:pPr>
            <a:endParaRPr/>
          </a:p>
        </p:txBody>
      </p:sp>
      <p:sp>
        <p:nvSpPr>
          <p:cNvPr id="437" name="CustomShape 2"/>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50243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9"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30"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33"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34" name="Billede 33"/>
          <p:cNvPicPr/>
          <p:nvPr/>
        </p:nvPicPr>
        <p:blipFill>
          <a:blip r:embed="rId2"/>
          <a:stretch/>
        </p:blipFill>
        <p:spPr>
          <a:xfrm>
            <a:off x="3602880" y="1604520"/>
            <a:ext cx="4984920" cy="3977280"/>
          </a:xfrm>
          <a:prstGeom prst="rect">
            <a:avLst/>
          </a:prstGeom>
          <a:ln>
            <a:noFill/>
          </a:ln>
        </p:spPr>
      </p:pic>
      <p:pic>
        <p:nvPicPr>
          <p:cNvPr id="35" name="Billede 3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44"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49"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50"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5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4"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58"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61"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6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65"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66"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69"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70" name="Billede 69"/>
          <p:cNvPicPr/>
          <p:nvPr/>
        </p:nvPicPr>
        <p:blipFill>
          <a:blip r:embed="rId2"/>
          <a:stretch/>
        </p:blipFill>
        <p:spPr>
          <a:xfrm>
            <a:off x="3602880" y="1604520"/>
            <a:ext cx="4984920" cy="3977280"/>
          </a:xfrm>
          <a:prstGeom prst="rect">
            <a:avLst/>
          </a:prstGeom>
          <a:ln>
            <a:noFill/>
          </a:ln>
        </p:spPr>
      </p:pic>
      <p:pic>
        <p:nvPicPr>
          <p:cNvPr id="71" name="Billede 70"/>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0"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85"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86"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90"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94"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97"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00"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01"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02"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05"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06" name="Billede 105"/>
          <p:cNvPicPr/>
          <p:nvPr/>
        </p:nvPicPr>
        <p:blipFill>
          <a:blip r:embed="rId2"/>
          <a:stretch/>
        </p:blipFill>
        <p:spPr>
          <a:xfrm>
            <a:off x="3602880" y="1604520"/>
            <a:ext cx="4984920" cy="3977280"/>
          </a:xfrm>
          <a:prstGeom prst="rect">
            <a:avLst/>
          </a:prstGeom>
          <a:ln>
            <a:noFill/>
          </a:ln>
        </p:spPr>
      </p:pic>
      <p:pic>
        <p:nvPicPr>
          <p:cNvPr id="107" name="Billede 106"/>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1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16"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21"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22"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25"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26"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29"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30"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133"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36"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37"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38"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41"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42" name="Billede 141"/>
          <p:cNvPicPr/>
          <p:nvPr/>
        </p:nvPicPr>
        <p:blipFill>
          <a:blip r:embed="rId2"/>
          <a:stretch/>
        </p:blipFill>
        <p:spPr>
          <a:xfrm>
            <a:off x="3602880" y="1604520"/>
            <a:ext cx="4984920" cy="3977280"/>
          </a:xfrm>
          <a:prstGeom prst="rect">
            <a:avLst/>
          </a:prstGeom>
          <a:ln>
            <a:noFill/>
          </a:ln>
        </p:spPr>
      </p:pic>
      <p:pic>
        <p:nvPicPr>
          <p:cNvPr id="143" name="Billede 142"/>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4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49"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51"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52"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5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57"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58"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60"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6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62"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64"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65"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66"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68"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169"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71"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72"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73"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174"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76"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177"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178" name="Billede 177"/>
          <p:cNvPicPr/>
          <p:nvPr/>
        </p:nvPicPr>
        <p:blipFill>
          <a:blip r:embed="rId2"/>
          <a:stretch/>
        </p:blipFill>
        <p:spPr>
          <a:xfrm>
            <a:off x="3602880" y="1604520"/>
            <a:ext cx="4984920" cy="3977280"/>
          </a:xfrm>
          <a:prstGeom prst="rect">
            <a:avLst/>
          </a:prstGeom>
          <a:ln>
            <a:noFill/>
          </a:ln>
        </p:spPr>
      </p:pic>
      <p:pic>
        <p:nvPicPr>
          <p:cNvPr id="179" name="Billede 178"/>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8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85"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87"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88"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9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93"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94"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9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9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98"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0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0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02"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13"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14"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04"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05"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08"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09"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210"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12"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213"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214" name="Billede 213"/>
          <p:cNvPicPr/>
          <p:nvPr/>
        </p:nvPicPr>
        <p:blipFill>
          <a:blip r:embed="rId2"/>
          <a:stretch/>
        </p:blipFill>
        <p:spPr>
          <a:xfrm>
            <a:off x="3602880" y="1604520"/>
            <a:ext cx="4984920" cy="3977280"/>
          </a:xfrm>
          <a:prstGeom prst="rect">
            <a:avLst/>
          </a:prstGeom>
          <a:ln>
            <a:noFill/>
          </a:ln>
        </p:spPr>
      </p:pic>
      <p:pic>
        <p:nvPicPr>
          <p:cNvPr id="215" name="Billede 214"/>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1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21" name="PlaceHolder 2"/>
          <p:cNvSpPr>
            <a:spLocks noGrp="1"/>
          </p:cNvSpPr>
          <p:nvPr>
            <p:ph type="body"/>
          </p:nvPr>
        </p:nvSpPr>
        <p:spPr>
          <a:xfrm>
            <a:off x="609480" y="1604520"/>
            <a:ext cx="10972440" cy="397728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23"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224" name="PlaceHolder 3"/>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28"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29" name="PlaceHolder 3"/>
          <p:cNvSpPr>
            <a:spLocks noGrp="1"/>
          </p:cNvSpPr>
          <p:nvPr>
            <p:ph type="body"/>
          </p:nvPr>
        </p:nvSpPr>
        <p:spPr>
          <a:xfrm>
            <a:off x="609480" y="3682080"/>
            <a:ext cx="5354280" cy="1896840"/>
          </a:xfrm>
          <a:prstGeom prst="rect">
            <a:avLst/>
          </a:prstGeom>
        </p:spPr>
        <p:txBody>
          <a:bodyPr lIns="0" tIns="0" rIns="0" bIns="0"/>
          <a:lstStyle/>
          <a:p>
            <a:endParaRPr/>
          </a:p>
        </p:txBody>
      </p:sp>
      <p:sp>
        <p:nvSpPr>
          <p:cNvPr id="230" name="PlaceHolder 4"/>
          <p:cNvSpPr>
            <a:spLocks noGrp="1"/>
          </p:cNvSpPr>
          <p:nvPr>
            <p:ph type="body"/>
          </p:nvPr>
        </p:nvSpPr>
        <p:spPr>
          <a:xfrm>
            <a:off x="6231960" y="1604520"/>
            <a:ext cx="535428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32" name="PlaceHolder 2"/>
          <p:cNvSpPr>
            <a:spLocks noGrp="1"/>
          </p:cNvSpPr>
          <p:nvPr>
            <p:ph type="body"/>
          </p:nvPr>
        </p:nvSpPr>
        <p:spPr>
          <a:xfrm>
            <a:off x="609480" y="1604520"/>
            <a:ext cx="5354280" cy="3977280"/>
          </a:xfrm>
          <a:prstGeom prst="rect">
            <a:avLst/>
          </a:prstGeom>
        </p:spPr>
        <p:txBody>
          <a:bodyPr lIns="0" tIns="0" rIns="0" bIns="0"/>
          <a:lstStyle/>
          <a:p>
            <a:endParaRPr/>
          </a:p>
        </p:txBody>
      </p:sp>
      <p:sp>
        <p:nvSpPr>
          <p:cNvPr id="233"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34" name="PlaceHolder 4"/>
          <p:cNvSpPr>
            <a:spLocks noGrp="1"/>
          </p:cNvSpPr>
          <p:nvPr>
            <p:ph type="body"/>
          </p:nvPr>
        </p:nvSpPr>
        <p:spPr>
          <a:xfrm>
            <a:off x="6231960" y="3682080"/>
            <a:ext cx="5354280" cy="189684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36"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37"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38"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40" name="PlaceHolder 2"/>
          <p:cNvSpPr>
            <a:spLocks noGrp="1"/>
          </p:cNvSpPr>
          <p:nvPr>
            <p:ph type="body"/>
          </p:nvPr>
        </p:nvSpPr>
        <p:spPr>
          <a:xfrm>
            <a:off x="609480" y="1604520"/>
            <a:ext cx="10972440" cy="1896840"/>
          </a:xfrm>
          <a:prstGeom prst="rect">
            <a:avLst/>
          </a:prstGeom>
        </p:spPr>
        <p:txBody>
          <a:bodyPr lIns="0" tIns="0" rIns="0" bIns="0"/>
          <a:lstStyle/>
          <a:p>
            <a:endParaRPr/>
          </a:p>
        </p:txBody>
      </p:sp>
      <p:sp>
        <p:nvSpPr>
          <p:cNvPr id="241" name="PlaceHolder 3"/>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43"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44"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45" name="PlaceHolder 4"/>
          <p:cNvSpPr>
            <a:spLocks noGrp="1"/>
          </p:cNvSpPr>
          <p:nvPr>
            <p:ph type="body"/>
          </p:nvPr>
        </p:nvSpPr>
        <p:spPr>
          <a:xfrm>
            <a:off x="6231960" y="3682080"/>
            <a:ext cx="5354280" cy="1896840"/>
          </a:xfrm>
          <a:prstGeom prst="rect">
            <a:avLst/>
          </a:prstGeom>
        </p:spPr>
        <p:txBody>
          <a:bodyPr lIns="0" tIns="0" rIns="0" bIns="0"/>
          <a:lstStyle/>
          <a:p>
            <a:endParaRPr/>
          </a:p>
        </p:txBody>
      </p:sp>
      <p:sp>
        <p:nvSpPr>
          <p:cNvPr id="246" name="PlaceHolder 5"/>
          <p:cNvSpPr>
            <a:spLocks noGrp="1"/>
          </p:cNvSpPr>
          <p:nvPr>
            <p:ph type="body"/>
          </p:nvPr>
        </p:nvSpPr>
        <p:spPr>
          <a:xfrm>
            <a:off x="609480" y="3682080"/>
            <a:ext cx="5354280" cy="189684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48" name="PlaceHolder 2"/>
          <p:cNvSpPr>
            <a:spLocks noGrp="1"/>
          </p:cNvSpPr>
          <p:nvPr>
            <p:ph type="body"/>
          </p:nvPr>
        </p:nvSpPr>
        <p:spPr>
          <a:xfrm>
            <a:off x="609480" y="1604520"/>
            <a:ext cx="10972440" cy="3977280"/>
          </a:xfrm>
          <a:prstGeom prst="rect">
            <a:avLst/>
          </a:prstGeom>
        </p:spPr>
        <p:txBody>
          <a:bodyPr lIns="0" tIns="0" rIns="0" bIns="0"/>
          <a:lstStyle/>
          <a:p>
            <a:endParaRPr/>
          </a:p>
        </p:txBody>
      </p:sp>
      <p:sp>
        <p:nvSpPr>
          <p:cNvPr id="249" name="PlaceHolder 3"/>
          <p:cNvSpPr>
            <a:spLocks noGrp="1"/>
          </p:cNvSpPr>
          <p:nvPr>
            <p:ph type="body"/>
          </p:nvPr>
        </p:nvSpPr>
        <p:spPr>
          <a:xfrm>
            <a:off x="609480" y="1604520"/>
            <a:ext cx="10972440" cy="3977280"/>
          </a:xfrm>
          <a:prstGeom prst="rect">
            <a:avLst/>
          </a:prstGeom>
        </p:spPr>
        <p:txBody>
          <a:bodyPr lIns="0" tIns="0" rIns="0" bIns="0"/>
          <a:lstStyle/>
          <a:p>
            <a:endParaRPr/>
          </a:p>
        </p:txBody>
      </p:sp>
      <p:pic>
        <p:nvPicPr>
          <p:cNvPr id="250" name="Billede 249"/>
          <p:cNvPicPr/>
          <p:nvPr/>
        </p:nvPicPr>
        <p:blipFill>
          <a:blip r:embed="rId2"/>
          <a:stretch/>
        </p:blipFill>
        <p:spPr>
          <a:xfrm>
            <a:off x="3602880" y="1604520"/>
            <a:ext cx="4984920" cy="3977280"/>
          </a:xfrm>
          <a:prstGeom prst="rect">
            <a:avLst/>
          </a:prstGeom>
          <a:ln>
            <a:noFill/>
          </a:ln>
        </p:spPr>
      </p:pic>
      <p:pic>
        <p:nvPicPr>
          <p:cNvPr id="251" name="Billede 250"/>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lstStyle/>
          <a:p>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lstStyle/>
          <a:p>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da-DK" sz="4400" spc="-1">
                <a:latin typeface="Arial"/>
              </a:rPr>
              <a:t>Klik for at redigere titeltekstens format</a:t>
            </a:r>
            <a:endParaRPr/>
          </a:p>
        </p:txBody>
      </p:sp>
      <p:sp>
        <p:nvSpPr>
          <p:cNvPr id="3"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Wingdings" charset="2"/>
              <a:buChar char=""/>
            </a:pPr>
            <a:r>
              <a:rPr lang="da-DK" sz="3200" spc="-1">
                <a:latin typeface="Arial"/>
              </a:rPr>
              <a:t>Klik for at redigere dispositionstekstens format</a:t>
            </a:r>
            <a:endParaRPr/>
          </a:p>
          <a:p>
            <a:pPr marL="864000" lvl="1" indent="-324000">
              <a:buClr>
                <a:srgbClr val="FFFFFF"/>
              </a:buClr>
              <a:buSzPct val="75000"/>
              <a:buFont typeface="Symbol" charset="2"/>
              <a:buChar char=""/>
            </a:pPr>
            <a:r>
              <a:rPr lang="da-DK" sz="2800" spc="-1">
                <a:latin typeface="Arial"/>
              </a:rPr>
              <a:t>Andet dispositionsniveau</a:t>
            </a:r>
            <a:endParaRPr/>
          </a:p>
          <a:p>
            <a:pPr marL="1296000" lvl="2" indent="-288000">
              <a:buClr>
                <a:srgbClr val="FFFFFF"/>
              </a:buClr>
              <a:buSzPct val="45000"/>
              <a:buFont typeface="Wingdings" charset="2"/>
              <a:buChar char=""/>
            </a:pPr>
            <a:r>
              <a:rPr lang="da-DK" sz="2400" spc="-1">
                <a:latin typeface="Arial"/>
              </a:rPr>
              <a:t>Tredje dispositionsniveau</a:t>
            </a:r>
            <a:endParaRPr/>
          </a:p>
          <a:p>
            <a:pPr marL="1728000" lvl="3" indent="-216000">
              <a:buClr>
                <a:srgbClr val="FFFFFF"/>
              </a:buClr>
              <a:buSzPct val="75000"/>
              <a:buFont typeface="Symbol" charset="2"/>
              <a:buChar char=""/>
            </a:pPr>
            <a:r>
              <a:rPr lang="da-DK" sz="2000" spc="-1">
                <a:latin typeface="Arial"/>
              </a:rPr>
              <a:t>Fjerde dispositionsniveau</a:t>
            </a:r>
            <a:endParaRPr/>
          </a:p>
          <a:p>
            <a:pPr marL="2160000" lvl="4" indent="-216000">
              <a:buClr>
                <a:srgbClr val="FFFFFF"/>
              </a:buClr>
              <a:buSzPct val="45000"/>
              <a:buFont typeface="Wingdings" charset="2"/>
              <a:buChar char=""/>
            </a:pPr>
            <a:r>
              <a:rPr lang="da-DK" sz="2000" spc="-1">
                <a:latin typeface="Arial"/>
              </a:rPr>
              <a:t>Femte dispositionsniveau</a:t>
            </a:r>
            <a:endParaRPr/>
          </a:p>
          <a:p>
            <a:pPr marL="2592000" lvl="5" indent="-216000">
              <a:buClr>
                <a:srgbClr val="FFFFFF"/>
              </a:buClr>
              <a:buSzPct val="45000"/>
              <a:buFont typeface="Wingdings" charset="2"/>
              <a:buChar char=""/>
            </a:pPr>
            <a:r>
              <a:rPr lang="da-DK" sz="2000" spc="-1">
                <a:latin typeface="Arial"/>
              </a:rPr>
              <a:t>Sjette dispositionsniveau</a:t>
            </a:r>
            <a:endParaRPr/>
          </a:p>
          <a:p>
            <a:pPr marL="3024000" lvl="6" indent="-216000">
              <a:buClr>
                <a:srgbClr val="FFFFFF"/>
              </a:buClr>
              <a:buSzPct val="45000"/>
              <a:buFont typeface="Wingdings" charset="2"/>
              <a:buChar char=""/>
            </a:pPr>
            <a:r>
              <a:rPr lang="da-DK" sz="2000" spc="-1">
                <a:latin typeface="Arial"/>
              </a:rPr>
              <a:t>Syvende dispositionsniveau</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da-DK" sz="4400" spc="-1">
                <a:latin typeface="Arial"/>
              </a:rPr>
              <a:t>Klik for at redigere titeltekstens format</a:t>
            </a:r>
            <a:endParaRPr/>
          </a:p>
        </p:txBody>
      </p:sp>
      <p:sp>
        <p:nvSpPr>
          <p:cNvPr id="37"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Wingdings" charset="2"/>
              <a:buChar char=""/>
            </a:pPr>
            <a:r>
              <a:rPr lang="da-DK" sz="3200" spc="-1">
                <a:latin typeface="Arial"/>
              </a:rPr>
              <a:t>Klik for at redigere dispositionstekstens format</a:t>
            </a:r>
            <a:endParaRPr/>
          </a:p>
          <a:p>
            <a:pPr marL="864000" lvl="1" indent="-324000">
              <a:buClr>
                <a:srgbClr val="FFFFFF"/>
              </a:buClr>
              <a:buSzPct val="75000"/>
              <a:buFont typeface="Symbol" charset="2"/>
              <a:buChar char=""/>
            </a:pPr>
            <a:r>
              <a:rPr lang="da-DK" sz="2800" spc="-1">
                <a:latin typeface="Arial"/>
              </a:rPr>
              <a:t>Andet dispositionsniveau</a:t>
            </a:r>
            <a:endParaRPr/>
          </a:p>
          <a:p>
            <a:pPr marL="1296000" lvl="2" indent="-288000">
              <a:buClr>
                <a:srgbClr val="FFFFFF"/>
              </a:buClr>
              <a:buSzPct val="45000"/>
              <a:buFont typeface="Wingdings" charset="2"/>
              <a:buChar char=""/>
            </a:pPr>
            <a:r>
              <a:rPr lang="da-DK" sz="2400" spc="-1">
                <a:latin typeface="Arial"/>
              </a:rPr>
              <a:t>Tredje dispositionsniveau</a:t>
            </a:r>
            <a:endParaRPr/>
          </a:p>
          <a:p>
            <a:pPr marL="1728000" lvl="3" indent="-216000">
              <a:buClr>
                <a:srgbClr val="FFFFFF"/>
              </a:buClr>
              <a:buSzPct val="75000"/>
              <a:buFont typeface="Symbol" charset="2"/>
              <a:buChar char=""/>
            </a:pPr>
            <a:r>
              <a:rPr lang="da-DK" sz="2000" spc="-1">
                <a:latin typeface="Arial"/>
              </a:rPr>
              <a:t>Fjerde dispositionsniveau</a:t>
            </a:r>
            <a:endParaRPr/>
          </a:p>
          <a:p>
            <a:pPr marL="2160000" lvl="4" indent="-216000">
              <a:buClr>
                <a:srgbClr val="FFFFFF"/>
              </a:buClr>
              <a:buSzPct val="45000"/>
              <a:buFont typeface="Wingdings" charset="2"/>
              <a:buChar char=""/>
            </a:pPr>
            <a:r>
              <a:rPr lang="da-DK" sz="2000" spc="-1">
                <a:latin typeface="Arial"/>
              </a:rPr>
              <a:t>Femte dispositionsniveau</a:t>
            </a:r>
            <a:endParaRPr/>
          </a:p>
          <a:p>
            <a:pPr marL="2592000" lvl="5" indent="-216000">
              <a:buClr>
                <a:srgbClr val="FFFFFF"/>
              </a:buClr>
              <a:buSzPct val="45000"/>
              <a:buFont typeface="Wingdings" charset="2"/>
              <a:buChar char=""/>
            </a:pPr>
            <a:r>
              <a:rPr lang="da-DK" sz="2000" spc="-1">
                <a:latin typeface="Arial"/>
              </a:rPr>
              <a:t>Sjette dispositionsniveau</a:t>
            </a:r>
            <a:endParaRPr/>
          </a:p>
          <a:p>
            <a:pPr marL="3024000" lvl="6" indent="-216000">
              <a:buClr>
                <a:srgbClr val="FFFFFF"/>
              </a:buClr>
              <a:buSzPct val="45000"/>
              <a:buFont typeface="Wingdings" charset="2"/>
              <a:buChar char=""/>
            </a:pPr>
            <a:r>
              <a:rPr lang="da-DK" sz="2000" spc="-1">
                <a:latin typeface="Arial"/>
              </a:rPr>
              <a:t>Syvende dispositionsniveau</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da-DK" sz="4400" spc="-1">
                <a:latin typeface="Arial"/>
              </a:rPr>
              <a:t>Klik for at redigere titeltekstens format</a:t>
            </a:r>
            <a:endParaRPr/>
          </a:p>
        </p:txBody>
      </p:sp>
      <p:sp>
        <p:nvSpPr>
          <p:cNvPr id="73"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Wingdings" charset="2"/>
              <a:buChar char=""/>
            </a:pPr>
            <a:r>
              <a:rPr lang="da-DK" sz="3200" spc="-1">
                <a:latin typeface="Arial"/>
              </a:rPr>
              <a:t>Klik for at redigere dispositionstekstens format</a:t>
            </a:r>
            <a:endParaRPr/>
          </a:p>
          <a:p>
            <a:pPr marL="864000" lvl="1" indent="-324000">
              <a:buClr>
                <a:srgbClr val="FFFFFF"/>
              </a:buClr>
              <a:buSzPct val="75000"/>
              <a:buFont typeface="Symbol" charset="2"/>
              <a:buChar char=""/>
            </a:pPr>
            <a:r>
              <a:rPr lang="da-DK" sz="2800" spc="-1">
                <a:latin typeface="Arial"/>
              </a:rPr>
              <a:t>Andet dispositionsniveau</a:t>
            </a:r>
            <a:endParaRPr/>
          </a:p>
          <a:p>
            <a:pPr marL="1296000" lvl="2" indent="-288000">
              <a:buClr>
                <a:srgbClr val="FFFFFF"/>
              </a:buClr>
              <a:buSzPct val="45000"/>
              <a:buFont typeface="Wingdings" charset="2"/>
              <a:buChar char=""/>
            </a:pPr>
            <a:r>
              <a:rPr lang="da-DK" sz="2400" spc="-1">
                <a:latin typeface="Arial"/>
              </a:rPr>
              <a:t>Tredje dispositionsniveau</a:t>
            </a:r>
            <a:endParaRPr/>
          </a:p>
          <a:p>
            <a:pPr marL="1728000" lvl="3" indent="-216000">
              <a:buClr>
                <a:srgbClr val="FFFFFF"/>
              </a:buClr>
              <a:buSzPct val="75000"/>
              <a:buFont typeface="Symbol" charset="2"/>
              <a:buChar char=""/>
            </a:pPr>
            <a:r>
              <a:rPr lang="da-DK" sz="2000" spc="-1">
                <a:latin typeface="Arial"/>
              </a:rPr>
              <a:t>Fjerde dispositionsniveau</a:t>
            </a:r>
            <a:endParaRPr/>
          </a:p>
          <a:p>
            <a:pPr marL="2160000" lvl="4" indent="-216000">
              <a:buClr>
                <a:srgbClr val="FFFFFF"/>
              </a:buClr>
              <a:buSzPct val="45000"/>
              <a:buFont typeface="Wingdings" charset="2"/>
              <a:buChar char=""/>
            </a:pPr>
            <a:r>
              <a:rPr lang="da-DK" sz="2000" spc="-1">
                <a:latin typeface="Arial"/>
              </a:rPr>
              <a:t>Femte dispositionsniveau</a:t>
            </a:r>
            <a:endParaRPr/>
          </a:p>
          <a:p>
            <a:pPr marL="2592000" lvl="5" indent="-216000">
              <a:buClr>
                <a:srgbClr val="FFFFFF"/>
              </a:buClr>
              <a:buSzPct val="45000"/>
              <a:buFont typeface="Wingdings" charset="2"/>
              <a:buChar char=""/>
            </a:pPr>
            <a:r>
              <a:rPr lang="da-DK" sz="2000" spc="-1">
                <a:latin typeface="Arial"/>
              </a:rPr>
              <a:t>Sjette dispositionsniveau</a:t>
            </a:r>
            <a:endParaRPr/>
          </a:p>
          <a:p>
            <a:pPr marL="3024000" lvl="6" indent="-216000">
              <a:buClr>
                <a:srgbClr val="FFFFFF"/>
              </a:buClr>
              <a:buSzPct val="45000"/>
              <a:buFont typeface="Wingdings" charset="2"/>
              <a:buChar char=""/>
            </a:pPr>
            <a:r>
              <a:rPr lang="da-DK" sz="2000" spc="-1">
                <a:latin typeface="Arial"/>
              </a:rPr>
              <a:t>Syvende dispositionsniveau</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da-DK" sz="4400" spc="-1">
                <a:latin typeface="Arial"/>
              </a:rPr>
              <a:t>Klik for at redigere titeltekstens format</a:t>
            </a:r>
            <a:endParaRPr/>
          </a:p>
        </p:txBody>
      </p:sp>
      <p:sp>
        <p:nvSpPr>
          <p:cNvPr id="109"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Wingdings" charset="2"/>
              <a:buChar char=""/>
            </a:pPr>
            <a:r>
              <a:rPr lang="da-DK" sz="3200" spc="-1">
                <a:latin typeface="Arial"/>
              </a:rPr>
              <a:t>Klik for at redigere dispositionstekstens format</a:t>
            </a:r>
            <a:endParaRPr/>
          </a:p>
          <a:p>
            <a:pPr marL="864000" lvl="1" indent="-324000">
              <a:buClr>
                <a:srgbClr val="FFFFFF"/>
              </a:buClr>
              <a:buSzPct val="75000"/>
              <a:buFont typeface="Symbol" charset="2"/>
              <a:buChar char=""/>
            </a:pPr>
            <a:r>
              <a:rPr lang="da-DK" sz="2800" spc="-1">
                <a:latin typeface="Arial"/>
              </a:rPr>
              <a:t>Andet dispositionsniveau</a:t>
            </a:r>
            <a:endParaRPr/>
          </a:p>
          <a:p>
            <a:pPr marL="1296000" lvl="2" indent="-288000">
              <a:buClr>
                <a:srgbClr val="FFFFFF"/>
              </a:buClr>
              <a:buSzPct val="45000"/>
              <a:buFont typeface="Wingdings" charset="2"/>
              <a:buChar char=""/>
            </a:pPr>
            <a:r>
              <a:rPr lang="da-DK" sz="2400" spc="-1">
                <a:latin typeface="Arial"/>
              </a:rPr>
              <a:t>Tredje dispositionsniveau</a:t>
            </a:r>
            <a:endParaRPr/>
          </a:p>
          <a:p>
            <a:pPr marL="1728000" lvl="3" indent="-216000">
              <a:buClr>
                <a:srgbClr val="FFFFFF"/>
              </a:buClr>
              <a:buSzPct val="75000"/>
              <a:buFont typeface="Symbol" charset="2"/>
              <a:buChar char=""/>
            </a:pPr>
            <a:r>
              <a:rPr lang="da-DK" sz="2000" spc="-1">
                <a:latin typeface="Arial"/>
              </a:rPr>
              <a:t>Fjerde dispositionsniveau</a:t>
            </a:r>
            <a:endParaRPr/>
          </a:p>
          <a:p>
            <a:pPr marL="2160000" lvl="4" indent="-216000">
              <a:buClr>
                <a:srgbClr val="FFFFFF"/>
              </a:buClr>
              <a:buSzPct val="45000"/>
              <a:buFont typeface="Wingdings" charset="2"/>
              <a:buChar char=""/>
            </a:pPr>
            <a:r>
              <a:rPr lang="da-DK" sz="2000" spc="-1">
                <a:latin typeface="Arial"/>
              </a:rPr>
              <a:t>Femte dispositionsniveau</a:t>
            </a:r>
            <a:endParaRPr/>
          </a:p>
          <a:p>
            <a:pPr marL="2592000" lvl="5" indent="-216000">
              <a:buClr>
                <a:srgbClr val="FFFFFF"/>
              </a:buClr>
              <a:buSzPct val="45000"/>
              <a:buFont typeface="Wingdings" charset="2"/>
              <a:buChar char=""/>
            </a:pPr>
            <a:r>
              <a:rPr lang="da-DK" sz="2000" spc="-1">
                <a:latin typeface="Arial"/>
              </a:rPr>
              <a:t>Sjette dispositionsniveau</a:t>
            </a:r>
            <a:endParaRPr/>
          </a:p>
          <a:p>
            <a:pPr marL="3024000" lvl="6" indent="-216000">
              <a:buClr>
                <a:srgbClr val="FFFFFF"/>
              </a:buClr>
              <a:buSzPct val="45000"/>
              <a:buFont typeface="Wingdings" charset="2"/>
              <a:buChar char=""/>
            </a:pPr>
            <a:r>
              <a:rPr lang="da-DK" sz="2000" spc="-1">
                <a:latin typeface="Arial"/>
              </a:rPr>
              <a:t>Syvende dispositionsniveau</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da-DK" sz="4400" spc="-1">
                <a:latin typeface="Arial"/>
              </a:rPr>
              <a:t>Klik for at redigere titeltekstens format</a:t>
            </a:r>
            <a:endParaRPr/>
          </a:p>
        </p:txBody>
      </p:sp>
      <p:sp>
        <p:nvSpPr>
          <p:cNvPr id="145"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Wingdings" charset="2"/>
              <a:buChar char=""/>
            </a:pPr>
            <a:r>
              <a:rPr lang="da-DK" sz="3200" spc="-1">
                <a:latin typeface="Arial"/>
              </a:rPr>
              <a:t>Klik for at redigere dispositionstekstens format</a:t>
            </a:r>
            <a:endParaRPr/>
          </a:p>
          <a:p>
            <a:pPr marL="864000" lvl="1" indent="-324000">
              <a:buClr>
                <a:srgbClr val="FFFFFF"/>
              </a:buClr>
              <a:buSzPct val="75000"/>
              <a:buFont typeface="Symbol" charset="2"/>
              <a:buChar char=""/>
            </a:pPr>
            <a:r>
              <a:rPr lang="da-DK" sz="2800" spc="-1">
                <a:latin typeface="Arial"/>
              </a:rPr>
              <a:t>Andet dispositionsniveau</a:t>
            </a:r>
            <a:endParaRPr/>
          </a:p>
          <a:p>
            <a:pPr marL="1296000" lvl="2" indent="-288000">
              <a:buClr>
                <a:srgbClr val="FFFFFF"/>
              </a:buClr>
              <a:buSzPct val="45000"/>
              <a:buFont typeface="Wingdings" charset="2"/>
              <a:buChar char=""/>
            </a:pPr>
            <a:r>
              <a:rPr lang="da-DK" sz="2400" spc="-1">
                <a:latin typeface="Arial"/>
              </a:rPr>
              <a:t>Tredje dispositionsniveau</a:t>
            </a:r>
            <a:endParaRPr/>
          </a:p>
          <a:p>
            <a:pPr marL="1728000" lvl="3" indent="-216000">
              <a:buClr>
                <a:srgbClr val="FFFFFF"/>
              </a:buClr>
              <a:buSzPct val="75000"/>
              <a:buFont typeface="Symbol" charset="2"/>
              <a:buChar char=""/>
            </a:pPr>
            <a:r>
              <a:rPr lang="da-DK" sz="2000" spc="-1">
                <a:latin typeface="Arial"/>
              </a:rPr>
              <a:t>Fjerde dispositionsniveau</a:t>
            </a:r>
            <a:endParaRPr/>
          </a:p>
          <a:p>
            <a:pPr marL="2160000" lvl="4" indent="-216000">
              <a:buClr>
                <a:srgbClr val="FFFFFF"/>
              </a:buClr>
              <a:buSzPct val="45000"/>
              <a:buFont typeface="Wingdings" charset="2"/>
              <a:buChar char=""/>
            </a:pPr>
            <a:r>
              <a:rPr lang="da-DK" sz="2000" spc="-1">
                <a:latin typeface="Arial"/>
              </a:rPr>
              <a:t>Femte dispositionsniveau</a:t>
            </a:r>
            <a:endParaRPr/>
          </a:p>
          <a:p>
            <a:pPr marL="2592000" lvl="5" indent="-216000">
              <a:buClr>
                <a:srgbClr val="FFFFFF"/>
              </a:buClr>
              <a:buSzPct val="45000"/>
              <a:buFont typeface="Wingdings" charset="2"/>
              <a:buChar char=""/>
            </a:pPr>
            <a:r>
              <a:rPr lang="da-DK" sz="2000" spc="-1">
                <a:latin typeface="Arial"/>
              </a:rPr>
              <a:t>Sjette dispositionsniveau</a:t>
            </a:r>
            <a:endParaRPr/>
          </a:p>
          <a:p>
            <a:pPr marL="3024000" lvl="6" indent="-216000">
              <a:buClr>
                <a:srgbClr val="FFFFFF"/>
              </a:buClr>
              <a:buSzPct val="45000"/>
              <a:buFont typeface="Wingdings" charset="2"/>
              <a:buChar char=""/>
            </a:pPr>
            <a:r>
              <a:rPr lang="da-DK" sz="2000" spc="-1">
                <a:latin typeface="Arial"/>
              </a:rPr>
              <a:t>Syvende dispositionsniveau</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080" cy="1144440"/>
          </a:xfrm>
          <a:prstGeom prst="rect">
            <a:avLst/>
          </a:prstGeom>
        </p:spPr>
        <p:txBody>
          <a:bodyPr lIns="0" tIns="0" rIns="0" bIns="0" anchor="ctr"/>
          <a:lstStyle/>
          <a:p>
            <a:pPr algn="ctr"/>
            <a:endParaRPr/>
          </a:p>
        </p:txBody>
      </p:sp>
      <p:sp>
        <p:nvSpPr>
          <p:cNvPr id="181"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Wingdings" charset="2"/>
              <a:buChar char=""/>
            </a:pPr>
            <a:r>
              <a:rPr lang="da-DK" sz="3200" spc="-1">
                <a:latin typeface="Arial"/>
              </a:rPr>
              <a:t>Klik for at redigere dispositionstekstens format</a:t>
            </a:r>
            <a:endParaRPr/>
          </a:p>
          <a:p>
            <a:pPr marL="864000" lvl="1" indent="-324000">
              <a:buClr>
                <a:srgbClr val="FFFFFF"/>
              </a:buClr>
              <a:buSzPct val="75000"/>
              <a:buFont typeface="Symbol" charset="2"/>
              <a:buChar char=""/>
            </a:pPr>
            <a:r>
              <a:rPr lang="da-DK" sz="2800" spc="-1">
                <a:latin typeface="Arial"/>
              </a:rPr>
              <a:t>Andet dispositionsniveau</a:t>
            </a:r>
            <a:endParaRPr/>
          </a:p>
          <a:p>
            <a:pPr marL="1296000" lvl="2" indent="-288000">
              <a:buClr>
                <a:srgbClr val="FFFFFF"/>
              </a:buClr>
              <a:buSzPct val="45000"/>
              <a:buFont typeface="Wingdings" charset="2"/>
              <a:buChar char=""/>
            </a:pPr>
            <a:r>
              <a:rPr lang="da-DK" sz="2400" spc="-1">
                <a:latin typeface="Arial"/>
              </a:rPr>
              <a:t>Tredje dispositionsniveau</a:t>
            </a:r>
            <a:endParaRPr/>
          </a:p>
          <a:p>
            <a:pPr marL="1728000" lvl="3" indent="-216000">
              <a:buClr>
                <a:srgbClr val="FFFFFF"/>
              </a:buClr>
              <a:buSzPct val="75000"/>
              <a:buFont typeface="Symbol" charset="2"/>
              <a:buChar char=""/>
            </a:pPr>
            <a:r>
              <a:rPr lang="da-DK" sz="2000" spc="-1">
                <a:latin typeface="Arial"/>
              </a:rPr>
              <a:t>Fjerde dispositionsniveau</a:t>
            </a:r>
            <a:endParaRPr/>
          </a:p>
          <a:p>
            <a:pPr marL="2160000" lvl="4" indent="-216000">
              <a:buClr>
                <a:srgbClr val="FFFFFF"/>
              </a:buClr>
              <a:buSzPct val="45000"/>
              <a:buFont typeface="Wingdings" charset="2"/>
              <a:buChar char=""/>
            </a:pPr>
            <a:r>
              <a:rPr lang="da-DK" sz="2000" spc="-1">
                <a:latin typeface="Arial"/>
              </a:rPr>
              <a:t>Femte dispositionsniveau</a:t>
            </a:r>
            <a:endParaRPr/>
          </a:p>
          <a:p>
            <a:pPr marL="2592000" lvl="5" indent="-216000">
              <a:buClr>
                <a:srgbClr val="FFFFFF"/>
              </a:buClr>
              <a:buSzPct val="45000"/>
              <a:buFont typeface="Wingdings" charset="2"/>
              <a:buChar char=""/>
            </a:pPr>
            <a:r>
              <a:rPr lang="da-DK" sz="2000" spc="-1">
                <a:latin typeface="Arial"/>
              </a:rPr>
              <a:t>Sjette dispositionsniveau</a:t>
            </a:r>
            <a:endParaRPr/>
          </a:p>
          <a:p>
            <a:pPr marL="3024000" lvl="6" indent="-216000">
              <a:buClr>
                <a:srgbClr val="FFFFFF"/>
              </a:buClr>
              <a:buSzPct val="45000"/>
              <a:buFont typeface="Wingdings" charset="2"/>
              <a:buChar char=""/>
            </a:pPr>
            <a:r>
              <a:rPr lang="da-DK" sz="2000" spc="-1">
                <a:latin typeface="Arial"/>
              </a:rPr>
              <a:t>Syvende dispositionsniveau</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da-DK" sz="4400" spc="-1">
                <a:latin typeface="Arial"/>
              </a:rPr>
              <a:t>Klik for at redigere titeltekstens format</a:t>
            </a:r>
            <a:endParaRPr/>
          </a:p>
        </p:txBody>
      </p:sp>
      <p:sp>
        <p:nvSpPr>
          <p:cNvPr id="217" name="PlaceHolder 2"/>
          <p:cNvSpPr>
            <a:spLocks noGrp="1"/>
          </p:cNvSpPr>
          <p:nvPr>
            <p:ph type="body"/>
          </p:nvPr>
        </p:nvSpPr>
        <p:spPr>
          <a:xfrm>
            <a:off x="609480" y="1604520"/>
            <a:ext cx="10972440" cy="3977280"/>
          </a:xfrm>
          <a:prstGeom prst="rect">
            <a:avLst/>
          </a:prstGeom>
        </p:spPr>
        <p:txBody>
          <a:bodyPr lIns="0" tIns="0" rIns="0" bIns="0"/>
          <a:lstStyle/>
          <a:p>
            <a:pPr marL="432000" indent="-324000">
              <a:buClr>
                <a:srgbClr val="FFFFFF"/>
              </a:buClr>
              <a:buSzPct val="45000"/>
              <a:buFont typeface="Wingdings" charset="2"/>
              <a:buChar char=""/>
            </a:pPr>
            <a:r>
              <a:rPr lang="da-DK" sz="3200" spc="-1">
                <a:latin typeface="Arial"/>
              </a:rPr>
              <a:t>Klik for at redigere dispositionstekstens format</a:t>
            </a:r>
            <a:endParaRPr/>
          </a:p>
          <a:p>
            <a:pPr marL="864000" lvl="1" indent="-324000">
              <a:buClr>
                <a:srgbClr val="FFFFFF"/>
              </a:buClr>
              <a:buSzPct val="75000"/>
              <a:buFont typeface="Symbol" charset="2"/>
              <a:buChar char=""/>
            </a:pPr>
            <a:r>
              <a:rPr lang="da-DK" sz="2800" spc="-1">
                <a:latin typeface="Arial"/>
              </a:rPr>
              <a:t>Andet dispositionsniveau</a:t>
            </a:r>
            <a:endParaRPr/>
          </a:p>
          <a:p>
            <a:pPr marL="1296000" lvl="2" indent="-288000">
              <a:buClr>
                <a:srgbClr val="FFFFFF"/>
              </a:buClr>
              <a:buSzPct val="45000"/>
              <a:buFont typeface="Wingdings" charset="2"/>
              <a:buChar char=""/>
            </a:pPr>
            <a:r>
              <a:rPr lang="da-DK" sz="2400" spc="-1">
                <a:latin typeface="Arial"/>
              </a:rPr>
              <a:t>Tredje dispositionsniveau</a:t>
            </a:r>
            <a:endParaRPr/>
          </a:p>
          <a:p>
            <a:pPr marL="1728000" lvl="3" indent="-216000">
              <a:buClr>
                <a:srgbClr val="FFFFFF"/>
              </a:buClr>
              <a:buSzPct val="75000"/>
              <a:buFont typeface="Symbol" charset="2"/>
              <a:buChar char=""/>
            </a:pPr>
            <a:r>
              <a:rPr lang="da-DK" sz="2000" spc="-1">
                <a:latin typeface="Arial"/>
              </a:rPr>
              <a:t>Fjerde dispositionsniveau</a:t>
            </a:r>
            <a:endParaRPr/>
          </a:p>
          <a:p>
            <a:pPr marL="2160000" lvl="4" indent="-216000">
              <a:buClr>
                <a:srgbClr val="FFFFFF"/>
              </a:buClr>
              <a:buSzPct val="45000"/>
              <a:buFont typeface="Wingdings" charset="2"/>
              <a:buChar char=""/>
            </a:pPr>
            <a:r>
              <a:rPr lang="da-DK" sz="2000" spc="-1">
                <a:latin typeface="Arial"/>
              </a:rPr>
              <a:t>Femte dispositionsniveau</a:t>
            </a:r>
            <a:endParaRPr/>
          </a:p>
          <a:p>
            <a:pPr marL="2592000" lvl="5" indent="-216000">
              <a:buClr>
                <a:srgbClr val="FFFFFF"/>
              </a:buClr>
              <a:buSzPct val="45000"/>
              <a:buFont typeface="Wingdings" charset="2"/>
              <a:buChar char=""/>
            </a:pPr>
            <a:r>
              <a:rPr lang="da-DK" sz="2000" spc="-1">
                <a:latin typeface="Arial"/>
              </a:rPr>
              <a:t>Sjette dispositionsniveau</a:t>
            </a:r>
            <a:endParaRPr/>
          </a:p>
          <a:p>
            <a:pPr marL="3024000" lvl="6" indent="-216000">
              <a:buClr>
                <a:srgbClr val="FFFFFF"/>
              </a:buClr>
              <a:buSzPct val="45000"/>
              <a:buFont typeface="Wingdings" charset="2"/>
              <a:buChar char=""/>
            </a:pPr>
            <a:r>
              <a:rPr lang="da-DK" sz="2000" spc="-1">
                <a:latin typeface="Arial"/>
              </a:rPr>
              <a:t>Syvende dispositionsniveau</a:t>
            </a:r>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open?id=0B8FhDYYI7vJJczVrOVZNc0tnbzQ" TargetMode="External"/><Relationship Id="rId2" Type="http://schemas.openxmlformats.org/officeDocument/2006/relationships/hyperlink" Target="https://drive.google.com/open?id=0B8FhDYYI7vJJenRPQXBRZFhJUDA" TargetMode="External"/><Relationship Id="rId1" Type="http://schemas.openxmlformats.org/officeDocument/2006/relationships/slideLayout" Target="../slideLayouts/slideLayout49.xml"/><Relationship Id="rId4" Type="http://schemas.openxmlformats.org/officeDocument/2006/relationships/hyperlink" Target="https://drive.google.com/open?id=0B8FhDYYI7vJJNW5sVjN5V0E2Sk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hodata.nascom.nasa.gov/cgi-bin/data_query"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www.rumvejr.dk/" TargetMode="External"/><Relationship Id="rId3" Type="http://schemas.openxmlformats.org/officeDocument/2006/relationships/hyperlink" Target="http://sdo.gsfc.nasa.gov/" TargetMode="External"/><Relationship Id="rId7" Type="http://schemas.openxmlformats.org/officeDocument/2006/relationships/hyperlink" Target="http://iris.gsfc.nasa.gov/index.html" TargetMode="External"/><Relationship Id="rId2" Type="http://schemas.openxmlformats.org/officeDocument/2006/relationships/image" Target="../media/image12.jpeg"/><Relationship Id="rId1" Type="http://schemas.openxmlformats.org/officeDocument/2006/relationships/slideLayout" Target="../slideLayouts/slideLayout25.xml"/><Relationship Id="rId6" Type="http://schemas.openxmlformats.org/officeDocument/2006/relationships/hyperlink" Target="http://www.swpc.noaa.gov/products/wsa-enlil-solar-wind-prediction" TargetMode="External"/><Relationship Id="rId5" Type="http://schemas.openxmlformats.org/officeDocument/2006/relationships/hyperlink" Target="http://www.swpc.noaa.gov/products/ace-real-time-solar-wind" TargetMode="External"/><Relationship Id="rId4" Type="http://schemas.openxmlformats.org/officeDocument/2006/relationships/hyperlink" Target="http://sohodata.nascom.nasa.gov/cgi-bin/data_query" TargetMode="External"/><Relationship Id="rId9" Type="http://schemas.openxmlformats.org/officeDocument/2006/relationships/hyperlink" Target="http://planetariet.dk/astronomi-rumfart/himlen-netop-nu/solen/aktuelle-billeder"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nmDZhQAIeXM" TargetMode="External"/><Relationship Id="rId13" Type="http://schemas.openxmlformats.org/officeDocument/2006/relationships/hyperlink" Target="http://www.fotojesper.dk/gallery/thumbnails.php?album=186" TargetMode="External"/><Relationship Id="rId3" Type="http://schemas.openxmlformats.org/officeDocument/2006/relationships/image" Target="../media/image13.jpeg"/><Relationship Id="rId7" Type="http://schemas.openxmlformats.org/officeDocument/2006/relationships/hyperlink" Target="https://www.youtube.com/watch?v=i_x3s8ODaKg" TargetMode="External"/><Relationship Id="rId12" Type="http://schemas.openxmlformats.org/officeDocument/2006/relationships/hyperlink" Target="https://www.youtube.com/watch?v=joy4CcDdKDg" TargetMode="Externa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hyperlink" Target="http://scied.ucar.edu/magnetic-field-lines-tangle-sun-rotates" TargetMode="External"/><Relationship Id="rId11" Type="http://schemas.openxmlformats.org/officeDocument/2006/relationships/hyperlink" Target="https://www.youtube.com/watch?v=kMshaTwpb6o" TargetMode="External"/><Relationship Id="rId5" Type="http://schemas.openxmlformats.org/officeDocument/2006/relationships/hyperlink" Target="http://www.mn.uio.no/fysikk/tjenester/kunnskap/nordlys/00_loadVideospiller.swf" TargetMode="External"/><Relationship Id="rId15" Type="http://schemas.openxmlformats.org/officeDocument/2006/relationships/hyperlink" Target="https://vimeo.com/109339700" TargetMode="External"/><Relationship Id="rId10" Type="http://schemas.openxmlformats.org/officeDocument/2006/relationships/hyperlink" Target="http://www.viten.no/vitenprogram/vis.html?prgid=uuid:189983DF-99F6-39E9-B370-000033E461C6&amp;tid=1065401&amp;grp=" TargetMode="External"/><Relationship Id="rId4" Type="http://schemas.openxmlformats.org/officeDocument/2006/relationships/hyperlink" Target="http://www.nbi.ku.dk/sciencexplorer/rummet/solstorme_og_rumvejr/video/" TargetMode="External"/><Relationship Id="rId9" Type="http://schemas.openxmlformats.org/officeDocument/2006/relationships/hyperlink" Target="http://www.viten.no/vitenprogram/vis.html?prgid=uuid:189983DF-99F6-39E9-B370-000033E461C6&amp;tid=1065407&amp;grp=" TargetMode="External"/><Relationship Id="rId14" Type="http://schemas.openxmlformats.org/officeDocument/2006/relationships/hyperlink" Target="https://vimeo.com/87714795"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videnskab.dk/miljo-naturvidenskab/solstorme-soludbrud-korona-carringtonstormen-voldsommere-end-hidtil-antaget" TargetMode="External"/><Relationship Id="rId3" Type="http://schemas.openxmlformats.org/officeDocument/2006/relationships/image" Target="../media/image14.jpeg"/><Relationship Id="rId7" Type="http://schemas.openxmlformats.org/officeDocument/2006/relationships/hyperlink" Target="http://www.vg.no/nyheter/utenriks/luftfart/solstorm-slo-ut-flyradarer-i-sverige/a/23555203/"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hyperlink" Target="https://www.youtube.com/watch?v=XcwfghkGekY" TargetMode="External"/><Relationship Id="rId11" Type="http://schemas.openxmlformats.org/officeDocument/2006/relationships/hyperlink" Target="http://boernafgalileo.dk/sporg.htm" TargetMode="External"/><Relationship Id="rId5" Type="http://schemas.openxmlformats.org/officeDocument/2006/relationships/hyperlink" Target="https://www.youtube.com/watch?v=RtBtD0_KZ9o" TargetMode="External"/><Relationship Id="rId10" Type="http://schemas.openxmlformats.org/officeDocument/2006/relationships/hyperlink" Target="http://esero.no/laererkurs/videreutdanningskurs-i-2016/" TargetMode="External"/><Relationship Id="rId4" Type="http://schemas.openxmlformats.org/officeDocument/2006/relationships/hyperlink" Target="https://phet.colorado.edu/da/simulation/legacy/generator" TargetMode="External"/><Relationship Id="rId9" Type="http://schemas.openxmlformats.org/officeDocument/2006/relationships/hyperlink" Target="https://www.flickr.com/photos/naromas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hyperlink" Target="http://www.sarepta.org/db_bilder/020918110028_2.swf"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7.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3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3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9.xml"/><Relationship Id="rId1" Type="http://schemas.openxmlformats.org/officeDocument/2006/relationships/slideLayout" Target="../slideLayouts/slideLayout3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www.swpc.noaa.gov/products/ace-real-time-solar-wind"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5.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do.gsfc.nasa.gov/"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838080" y="365040"/>
            <a:ext cx="10514160" cy="132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da-DK" sz="4400" strike="noStrike" spc="-1">
                <a:solidFill>
                  <a:srgbClr val="000000"/>
                </a:solidFill>
                <a:uFill>
                  <a:solidFill>
                    <a:srgbClr val="FFFFFF"/>
                  </a:solidFill>
                </a:uFill>
                <a:latin typeface="Calibri Light"/>
                <a:ea typeface="DejaVu Sans"/>
              </a:rPr>
              <a:t>Tværfagligt undervisningsprojekt om nordlys</a:t>
            </a:r>
            <a:endParaRPr/>
          </a:p>
        </p:txBody>
      </p:sp>
      <p:pic>
        <p:nvPicPr>
          <p:cNvPr id="258" name="Pladsholder til indhold 3"/>
          <p:cNvPicPr/>
          <p:nvPr/>
        </p:nvPicPr>
        <p:blipFill>
          <a:blip r:embed="rId3"/>
          <a:stretch/>
        </p:blipFill>
        <p:spPr>
          <a:xfrm>
            <a:off x="4772520" y="1533240"/>
            <a:ext cx="6580080" cy="5323680"/>
          </a:xfrm>
          <a:prstGeom prst="rect">
            <a:avLst/>
          </a:prstGeom>
          <a:ln>
            <a:noFill/>
          </a:ln>
        </p:spPr>
      </p:pic>
      <p:sp>
        <p:nvSpPr>
          <p:cNvPr id="259" name="CustomShape 2"/>
          <p:cNvSpPr/>
          <p:nvPr/>
        </p:nvSpPr>
        <p:spPr>
          <a:xfrm>
            <a:off x="475920" y="1989360"/>
            <a:ext cx="4169880" cy="477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da-DK" sz="1800" strike="noStrike" spc="-1">
                <a:solidFill>
                  <a:srgbClr val="C00000"/>
                </a:solidFill>
                <a:uFill>
                  <a:solidFill>
                    <a:srgbClr val="FFFFFF"/>
                  </a:solidFill>
                </a:uFill>
                <a:latin typeface="Times New Roman"/>
                <a:ea typeface="Calibri"/>
              </a:rPr>
              <a:t>En præsentation med billeder fra projektet</a:t>
            </a:r>
            <a:endParaRPr/>
          </a:p>
          <a:p>
            <a:pPr>
              <a:lnSpc>
                <a:spcPct val="150000"/>
              </a:lnSpc>
            </a:pPr>
            <a:r>
              <a:rPr lang="da-DK" sz="1800" strike="noStrike" spc="-1">
                <a:solidFill>
                  <a:srgbClr val="C00000"/>
                </a:solidFill>
                <a:uFill>
                  <a:solidFill>
                    <a:srgbClr val="FFFFFF"/>
                  </a:solidFill>
                </a:uFill>
                <a:latin typeface="Times New Roman"/>
                <a:ea typeface="Calibri"/>
              </a:rPr>
              <a:t>Et tillæg til opgaven.</a:t>
            </a:r>
            <a:endParaRPr/>
          </a:p>
          <a:p>
            <a:pPr>
              <a:lnSpc>
                <a:spcPct val="150000"/>
              </a:lnSpc>
            </a:pPr>
            <a:endParaRPr/>
          </a:p>
          <a:p>
            <a:pPr>
              <a:lnSpc>
                <a:spcPct val="150000"/>
              </a:lnSpc>
            </a:pPr>
            <a:r>
              <a:rPr lang="da-DK" sz="1800" b="1" strike="noStrike" spc="-1">
                <a:solidFill>
                  <a:srgbClr val="000000"/>
                </a:solidFill>
                <a:uFill>
                  <a:solidFill>
                    <a:srgbClr val="FFFFFF"/>
                  </a:solidFill>
                </a:uFill>
                <a:latin typeface="Times New Roman"/>
                <a:ea typeface="Calibri"/>
              </a:rPr>
              <a:t> </a:t>
            </a:r>
            <a:endParaRPr/>
          </a:p>
          <a:p>
            <a:pPr>
              <a:lnSpc>
                <a:spcPct val="150000"/>
              </a:lnSpc>
            </a:pPr>
            <a:r>
              <a:rPr lang="da-DK" sz="1800" b="1" strike="noStrike" spc="-1">
                <a:solidFill>
                  <a:srgbClr val="000000"/>
                </a:solidFill>
                <a:uFill>
                  <a:solidFill>
                    <a:srgbClr val="FFFFFF"/>
                  </a:solidFill>
                </a:uFill>
                <a:latin typeface="Times New Roman"/>
                <a:ea typeface="Calibri"/>
              </a:rPr>
              <a:t>Kandidat nr.  50</a:t>
            </a:r>
            <a:r>
              <a:rPr lang="da-DK" sz="1800" strike="noStrike" spc="-1">
                <a:solidFill>
                  <a:srgbClr val="000000"/>
                </a:solidFill>
                <a:uFill>
                  <a:solidFill>
                    <a:srgbClr val="FFFFFF"/>
                  </a:solidFill>
                </a:uFill>
                <a:latin typeface="Times New Roman"/>
                <a:ea typeface="Calibri"/>
              </a:rPr>
              <a:t> </a:t>
            </a:r>
            <a:endParaRPr/>
          </a:p>
          <a:p>
            <a:pPr>
              <a:lnSpc>
                <a:spcPct val="150000"/>
              </a:lnSpc>
            </a:pPr>
            <a:r>
              <a:rPr lang="da-DK" sz="1800" b="1" strike="noStrike" spc="-1">
                <a:solidFill>
                  <a:srgbClr val="000000"/>
                </a:solidFill>
                <a:uFill>
                  <a:solidFill>
                    <a:srgbClr val="FFFFFF"/>
                  </a:solidFill>
                </a:uFill>
                <a:latin typeface="Times New Roman"/>
                <a:ea typeface="Calibri"/>
              </a:rPr>
              <a:t>Universitetet i Nordland</a:t>
            </a:r>
            <a:endParaRPr/>
          </a:p>
          <a:p>
            <a:pPr>
              <a:lnSpc>
                <a:spcPct val="150000"/>
              </a:lnSpc>
            </a:pPr>
            <a:r>
              <a:rPr lang="da-DK" sz="1800" b="1" strike="noStrike" spc="-1">
                <a:solidFill>
                  <a:srgbClr val="000000"/>
                </a:solidFill>
                <a:uFill>
                  <a:solidFill>
                    <a:srgbClr val="FFFFFF"/>
                  </a:solidFill>
                </a:uFill>
                <a:latin typeface="Times New Roman"/>
                <a:ea typeface="Calibri"/>
              </a:rPr>
              <a:t>NA132L HJ Verdensrom og klasserom.</a:t>
            </a:r>
            <a:endParaRPr/>
          </a:p>
          <a:p>
            <a:pPr>
              <a:lnSpc>
                <a:spcPct val="150000"/>
              </a:lnSpc>
            </a:pPr>
            <a:r>
              <a:rPr lang="da-DK" sz="1800" b="1" strike="noStrike" spc="-1">
                <a:solidFill>
                  <a:srgbClr val="000000"/>
                </a:solidFill>
                <a:uFill>
                  <a:solidFill>
                    <a:srgbClr val="FFFFFF"/>
                  </a:solidFill>
                </a:uFill>
                <a:latin typeface="Times New Roman"/>
                <a:ea typeface="Calibri"/>
              </a:rPr>
              <a:t>Under Polarhimmelen 2015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523880" y="1122480"/>
            <a:ext cx="9142560" cy="2386080"/>
          </a:xfrm>
          <a:prstGeom prst="rect">
            <a:avLst/>
          </a:prstGeom>
          <a:noFill/>
          <a:ln>
            <a:noFill/>
          </a:ln>
        </p:spPr>
        <p:style>
          <a:lnRef idx="0">
            <a:scrgbClr r="0" g="0" b="0"/>
          </a:lnRef>
          <a:fillRef idx="0">
            <a:scrgbClr r="0" g="0" b="0"/>
          </a:fillRef>
          <a:effectRef idx="0">
            <a:scrgbClr r="0" g="0" b="0"/>
          </a:effectRef>
          <a:fontRef idx="minor"/>
        </p:style>
      </p:sp>
      <p:sp>
        <p:nvSpPr>
          <p:cNvPr id="281" name="CustomShape 2"/>
          <p:cNvSpPr/>
          <p:nvPr/>
        </p:nvSpPr>
        <p:spPr>
          <a:xfrm>
            <a:off x="1523880" y="3602160"/>
            <a:ext cx="9142560" cy="1654200"/>
          </a:xfrm>
          <a:prstGeom prst="rect">
            <a:avLst/>
          </a:prstGeom>
          <a:noFill/>
          <a:ln>
            <a:noFill/>
          </a:ln>
        </p:spPr>
        <p:style>
          <a:lnRef idx="0">
            <a:scrgbClr r="0" g="0" b="0"/>
          </a:lnRef>
          <a:fillRef idx="0">
            <a:scrgbClr r="0" g="0" b="0"/>
          </a:fillRef>
          <a:effectRef idx="0">
            <a:scrgbClr r="0" g="0" b="0"/>
          </a:effectRef>
          <a:fontRef idx="minor"/>
        </p:style>
      </p:sp>
      <p:sp>
        <p:nvSpPr>
          <p:cNvPr id="282" name="CustomShape 3"/>
          <p:cNvSpPr/>
          <p:nvPr/>
        </p:nvSpPr>
        <p:spPr>
          <a:xfrm>
            <a:off x="252360" y="0"/>
            <a:ext cx="11670120" cy="633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da-DK" sz="2000" strike="noStrike" spc="-1">
                <a:solidFill>
                  <a:srgbClr val="000000"/>
                </a:solidFill>
                <a:uFill>
                  <a:solidFill>
                    <a:srgbClr val="FFFFFF"/>
                  </a:solidFill>
                </a:uFill>
                <a:latin typeface="Times New Roman"/>
                <a:ea typeface="Calibri"/>
              </a:rPr>
              <a:t>Her ser nogle af de film Mia Skog og jeg har downloadet:</a:t>
            </a:r>
            <a:endParaRPr/>
          </a:p>
          <a:p>
            <a:pPr>
              <a:lnSpc>
                <a:spcPct val="150000"/>
              </a:lnSpc>
            </a:pPr>
            <a:r>
              <a:rPr lang="da-DK" sz="2000" strike="noStrike" spc="-1">
                <a:solidFill>
                  <a:srgbClr val="000000"/>
                </a:solidFill>
                <a:uFill>
                  <a:solidFill>
                    <a:srgbClr val="FFFFFF"/>
                  </a:solidFill>
                </a:uFill>
                <a:latin typeface="Times New Roman"/>
                <a:ea typeface="Calibri"/>
              </a:rPr>
              <a:t>Perioden er den 24.-27 oktober 2015</a:t>
            </a:r>
            <a:endParaRPr/>
          </a:p>
          <a:p>
            <a:pPr>
              <a:lnSpc>
                <a:spcPct val="150000"/>
              </a:lnSpc>
            </a:pPr>
            <a:r>
              <a:rPr lang="da-DK" sz="2000" u="sng" strike="noStrike" spc="-1">
                <a:solidFill>
                  <a:srgbClr val="0000FF"/>
                </a:solidFill>
                <a:uFill>
                  <a:solidFill>
                    <a:srgbClr val="FFFFFF"/>
                  </a:solidFill>
                </a:uFill>
                <a:latin typeface="Times New Roman"/>
                <a:ea typeface="Times New Roman"/>
                <a:hlinkClick r:id="rId2"/>
              </a:rPr>
              <a:t>Film 1700 Å</a:t>
            </a:r>
            <a:r>
              <a:rPr lang="da-DK" sz="2000" strike="noStrike" spc="-1">
                <a:solidFill>
                  <a:srgbClr val="000000"/>
                </a:solidFill>
                <a:uFill>
                  <a:solidFill>
                    <a:srgbClr val="FFFFFF"/>
                  </a:solidFill>
                </a:uFill>
                <a:latin typeface="Times New Roman"/>
                <a:ea typeface="Times New Roman"/>
              </a:rPr>
              <a:t> </a:t>
            </a:r>
            <a:endParaRPr/>
          </a:p>
          <a:p>
            <a:pPr>
              <a:lnSpc>
                <a:spcPct val="150000"/>
              </a:lnSpc>
            </a:pPr>
            <a:r>
              <a:rPr lang="da-DK" sz="2000" strike="noStrike" spc="-1">
                <a:solidFill>
                  <a:srgbClr val="000000"/>
                </a:solidFill>
                <a:uFill>
                  <a:solidFill>
                    <a:srgbClr val="FFFFFF"/>
                  </a:solidFill>
                </a:uFill>
                <a:latin typeface="Times New Roman"/>
                <a:ea typeface="Times New Roman"/>
              </a:rPr>
              <a:t>Her ses Solens Fotosfære. Der ses solpletter på den nordlige del af Solen. De følger med Solens rotation mod øst. Du kan snart måle hvor hurtigt solpletterne drejer, </a:t>
            </a:r>
            <a:endParaRPr/>
          </a:p>
          <a:p>
            <a:pPr>
              <a:lnSpc>
                <a:spcPct val="150000"/>
              </a:lnSpc>
            </a:pPr>
            <a:r>
              <a:rPr lang="da-DK" sz="2000" u="sng" strike="noStrike" spc="-1">
                <a:solidFill>
                  <a:srgbClr val="0000FF"/>
                </a:solidFill>
                <a:uFill>
                  <a:solidFill>
                    <a:srgbClr val="FFFFFF"/>
                  </a:solidFill>
                </a:uFill>
                <a:latin typeface="Times New Roman"/>
                <a:ea typeface="Times New Roman"/>
                <a:hlinkClick r:id="rId3"/>
              </a:rPr>
              <a:t>Film 304 Å</a:t>
            </a:r>
            <a:endParaRPr/>
          </a:p>
          <a:p>
            <a:pPr>
              <a:lnSpc>
                <a:spcPct val="150000"/>
              </a:lnSpc>
            </a:pPr>
            <a:r>
              <a:rPr lang="da-DK" sz="2000" strike="noStrike" spc="-1">
                <a:solidFill>
                  <a:srgbClr val="000000"/>
                </a:solidFill>
                <a:uFill>
                  <a:solidFill>
                    <a:srgbClr val="FFFFFF"/>
                  </a:solidFill>
                </a:uFill>
                <a:latin typeface="Times New Roman"/>
                <a:ea typeface="Times New Roman"/>
              </a:rPr>
              <a:t>Her ses varmere plasma, fordi vi optager med en kortere bølgelængde. Her ser vi Kromosfæren, der ligger over Fotosfæren. Vi ser Protuberanser: Solstof bevæger sig i store buer op i Kromosfæren ført af magnetfeltet -fantastisk at det er muligt. Buerne er meget større end Jorden</a:t>
            </a:r>
            <a:endParaRPr/>
          </a:p>
          <a:p>
            <a:pPr>
              <a:lnSpc>
                <a:spcPct val="150000"/>
              </a:lnSpc>
            </a:pPr>
            <a:r>
              <a:rPr lang="da-DK" sz="2000" strike="noStrike" spc="-1">
                <a:solidFill>
                  <a:srgbClr val="000000"/>
                </a:solidFill>
                <a:uFill>
                  <a:solidFill>
                    <a:srgbClr val="FFFFFF"/>
                  </a:solidFill>
                </a:uFill>
                <a:latin typeface="Times New Roman"/>
                <a:ea typeface="Times New Roman"/>
              </a:rPr>
              <a:t>Vi ser også udbrud, hvor buerne rives i stykker. </a:t>
            </a:r>
            <a:endParaRPr/>
          </a:p>
          <a:p>
            <a:pPr>
              <a:lnSpc>
                <a:spcPct val="150000"/>
              </a:lnSpc>
            </a:pPr>
            <a:r>
              <a:rPr lang="da-DK" sz="2000" u="sng" strike="noStrike" spc="-1">
                <a:solidFill>
                  <a:srgbClr val="0000FF"/>
                </a:solidFill>
                <a:uFill>
                  <a:solidFill>
                    <a:srgbClr val="FFFFFF"/>
                  </a:solidFill>
                </a:uFill>
                <a:latin typeface="Times New Roman"/>
                <a:ea typeface="Times New Roman"/>
                <a:hlinkClick r:id="rId4"/>
              </a:rPr>
              <a:t>Film 211 Å</a:t>
            </a:r>
            <a:r>
              <a:rPr lang="da-DK" sz="2000" strike="noStrike" spc="-1">
                <a:solidFill>
                  <a:srgbClr val="000000"/>
                </a:solidFill>
                <a:uFill>
                  <a:solidFill>
                    <a:srgbClr val="FFFFFF"/>
                  </a:solidFill>
                </a:uFill>
                <a:latin typeface="Times New Roman"/>
                <a:ea typeface="Times New Roman"/>
              </a:rPr>
              <a:t> </a:t>
            </a:r>
            <a:r>
              <a:rPr lang="da-DK" sz="2000" u="sng" strike="noStrike" spc="-1">
                <a:solidFill>
                  <a:srgbClr val="000000"/>
                </a:solidFill>
                <a:uFill>
                  <a:solidFill>
                    <a:srgbClr val="FFFFFF"/>
                  </a:solidFill>
                </a:uFill>
                <a:latin typeface="Calibri"/>
                <a:ea typeface="Times New Roman"/>
              </a:rPr>
              <a:t>Film </a:t>
            </a:r>
            <a:endParaRPr/>
          </a:p>
          <a:p>
            <a:pPr>
              <a:lnSpc>
                <a:spcPct val="150000"/>
              </a:lnSpc>
            </a:pPr>
            <a:endParaRPr/>
          </a:p>
          <a:p>
            <a:pPr>
              <a:lnSpc>
                <a:spcPct val="150000"/>
              </a:lnSpc>
            </a:pPr>
            <a:r>
              <a:rPr lang="da-DK" sz="2000" strike="noStrike" spc="-1">
                <a:solidFill>
                  <a:srgbClr val="000000"/>
                </a:solidFill>
                <a:uFill>
                  <a:solidFill>
                    <a:srgbClr val="FFFFFF"/>
                  </a:solidFill>
                </a:uFill>
                <a:latin typeface="Times New Roman"/>
                <a:ea typeface="Times New Roman"/>
              </a:rPr>
              <a:t>Vi opdager store huller i Koronaen. Hullerne fyldes ikke op i løbet af de tre dage. Hvor lang tid varer det mon før hullerne fyldes op? Det kan du finde ud af ved ofte at downloade videoer ved 211 Å.</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540360" y="122040"/>
            <a:ext cx="448740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2400" strike="noStrike" spc="-1">
                <a:solidFill>
                  <a:srgbClr val="000000"/>
                </a:solidFill>
                <a:uFill>
                  <a:solidFill>
                    <a:srgbClr val="FFFFFF"/>
                  </a:solidFill>
                </a:uFill>
                <a:latin typeface="Calibri Light"/>
                <a:ea typeface="DejaVu Sans"/>
              </a:rPr>
              <a:t>Hent billeder fra satellitten SOHO, der er 1,5 mill km fra Jorden.</a:t>
            </a:r>
            <a:endParaRPr/>
          </a:p>
        </p:txBody>
      </p:sp>
      <p:sp>
        <p:nvSpPr>
          <p:cNvPr id="284" name="CustomShape 2"/>
          <p:cNvSpPr/>
          <p:nvPr/>
        </p:nvSpPr>
        <p:spPr>
          <a:xfrm>
            <a:off x="552600" y="1268640"/>
            <a:ext cx="5603040" cy="543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Billedet er taget med en koronograf: En rund skive dækker for Solen. Billedet viser en solstorm på vej væk fra Solen den 4.01.2002 kl. 9.54</a:t>
            </a:r>
            <a:endParaRPr/>
          </a:p>
          <a:p>
            <a:pPr>
              <a:lnSpc>
                <a:spcPct val="100000"/>
              </a:lnSpc>
            </a:pPr>
            <a:r>
              <a:rPr lang="da-DK" sz="1800" strike="noStrike" spc="-1">
                <a:solidFill>
                  <a:srgbClr val="000000"/>
                </a:solidFill>
                <a:uFill>
                  <a:solidFill>
                    <a:srgbClr val="FFFFFF"/>
                  </a:solidFill>
                </a:uFill>
                <a:latin typeface="Calibri"/>
                <a:ea typeface="DejaVu Sans"/>
              </a:rPr>
              <a:t> Sådan henter du fra SOHO</a:t>
            </a:r>
            <a:endParaRPr/>
          </a:p>
          <a:p>
            <a:pPr>
              <a:lnSpc>
                <a:spcPct val="100000"/>
              </a:lnSpc>
            </a:pPr>
            <a:r>
              <a:rPr lang="da-DK" sz="1800" strike="noStrike" spc="-1">
                <a:solidFill>
                  <a:srgbClr val="000000"/>
                </a:solidFill>
                <a:uFill>
                  <a:solidFill>
                    <a:srgbClr val="FFFFFF"/>
                  </a:solidFill>
                </a:uFill>
                <a:latin typeface="Calibri"/>
                <a:ea typeface="DejaVu Sans"/>
              </a:rPr>
              <a:t>Åbn ”Data Archive” </a:t>
            </a:r>
            <a:r>
              <a:rPr lang="da-DK" sz="1800" u="sng" strike="noStrike" spc="-1">
                <a:solidFill>
                  <a:srgbClr val="0000FF"/>
                </a:solidFill>
                <a:uFill>
                  <a:solidFill>
                    <a:srgbClr val="FFFFFF"/>
                  </a:solidFill>
                </a:uFill>
                <a:latin typeface="Calibri"/>
                <a:ea typeface="DejaVu Sans"/>
                <a:hlinkClick r:id="rId3"/>
              </a:rPr>
              <a:t>her</a:t>
            </a:r>
            <a:endParaRPr/>
          </a:p>
          <a:p>
            <a:pPr>
              <a:lnSpc>
                <a:spcPct val="100000"/>
              </a:lnSpc>
            </a:pPr>
            <a:r>
              <a:rPr lang="da-DK" sz="1800" strike="noStrike" spc="-1">
                <a:solidFill>
                  <a:srgbClr val="000000"/>
                </a:solidFill>
                <a:uFill>
                  <a:solidFill>
                    <a:srgbClr val="FFFFFF"/>
                  </a:solidFill>
                </a:uFill>
                <a:latin typeface="Calibri"/>
                <a:ea typeface="DejaVu Sans"/>
              </a:rPr>
              <a:t>Vælg tidpunkter samt ”movie” og bølgelængde. Så kan du se film ligesom du gjorde fra SDO. Du kan lede efter andre solstorme i SOHO´s arkiver.</a:t>
            </a:r>
            <a:endParaRPr/>
          </a:p>
          <a:p>
            <a:pPr>
              <a:lnSpc>
                <a:spcPct val="100000"/>
              </a:lnSpc>
            </a:pPr>
            <a:r>
              <a:rPr lang="da-DK" sz="1800" strike="noStrike" spc="-1">
                <a:solidFill>
                  <a:srgbClr val="000000"/>
                </a:solidFill>
                <a:uFill>
                  <a:solidFill>
                    <a:srgbClr val="FFFFFF"/>
                  </a:solidFill>
                </a:uFill>
                <a:latin typeface="Calibri"/>
                <a:ea typeface="DejaVu Sans"/>
              </a:rPr>
              <a:t>De kan også finde billeder i de bølgelængder, de ønsker at undersøge. På den måde kan de også her se forskellige lag. </a:t>
            </a:r>
            <a:endParaRPr/>
          </a:p>
          <a:p>
            <a:pPr>
              <a:lnSpc>
                <a:spcPct val="100000"/>
              </a:lnSpc>
            </a:pPr>
            <a:r>
              <a:rPr lang="da-DK" sz="1800" strike="noStrike" spc="-1">
                <a:solidFill>
                  <a:srgbClr val="000000"/>
                </a:solidFill>
                <a:uFill>
                  <a:solidFill>
                    <a:srgbClr val="FFFFFF"/>
                  </a:solidFill>
                </a:uFill>
                <a:latin typeface="Calibri"/>
                <a:ea typeface="DejaVu Sans"/>
              </a:rPr>
              <a:t>Her kan også vælge koronograferne lasco 2 og lasco 3:  Ved lasco 2 dækker pladen et område ud til 8,5 millioner km fra Solen. Ved lasco3 kan man kun se områder der er mere end 45 mill. km fra Solen (halvvejs til Merkur)</a:t>
            </a:r>
            <a:endParaRPr/>
          </a:p>
          <a:p>
            <a:pPr>
              <a:lnSpc>
                <a:spcPct val="100000"/>
              </a:lnSpc>
            </a:pPr>
            <a:endParaRPr/>
          </a:p>
          <a:p>
            <a:pPr>
              <a:lnSpc>
                <a:spcPct val="100000"/>
              </a:lnSpc>
            </a:pPr>
            <a:endParaRPr/>
          </a:p>
        </p:txBody>
      </p:sp>
      <p:pic>
        <p:nvPicPr>
          <p:cNvPr id="285" name="Pladsholder til indhold 4"/>
          <p:cNvPicPr/>
          <p:nvPr/>
        </p:nvPicPr>
        <p:blipFill>
          <a:blip r:embed="rId4"/>
          <a:stretch/>
        </p:blipFill>
        <p:spPr>
          <a:xfrm>
            <a:off x="6384960" y="729000"/>
            <a:ext cx="5074920" cy="5153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698040" y="137880"/>
            <a:ext cx="3930840"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000" strike="noStrike" spc="-1">
                <a:solidFill>
                  <a:srgbClr val="000000"/>
                </a:solidFill>
                <a:uFill>
                  <a:solidFill>
                    <a:srgbClr val="FFFFFF"/>
                  </a:solidFill>
                </a:uFill>
                <a:latin typeface="Calibri Light"/>
                <a:ea typeface="DejaVu Sans"/>
              </a:rPr>
              <a:t>Sunspotteren</a:t>
            </a:r>
            <a:endParaRPr/>
          </a:p>
        </p:txBody>
      </p:sp>
      <p:sp>
        <p:nvSpPr>
          <p:cNvPr id="287" name="CustomShape 2"/>
          <p:cNvSpPr/>
          <p:nvPr/>
        </p:nvSpPr>
        <p:spPr>
          <a:xfrm>
            <a:off x="698040" y="892440"/>
            <a:ext cx="4597920" cy="477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600" strike="noStrike" spc="-1">
                <a:solidFill>
                  <a:srgbClr val="000000"/>
                </a:solidFill>
                <a:uFill>
                  <a:solidFill>
                    <a:srgbClr val="FFFFFF"/>
                  </a:solidFill>
                </a:uFill>
                <a:latin typeface="Calibri"/>
                <a:ea typeface="DejaVu Sans"/>
              </a:rPr>
              <a:t>Solens lys samles af en linse og reflekteres af et spejl, således at der kommer en projektion af Solen på papiret</a:t>
            </a:r>
            <a:r>
              <a:rPr lang="da-DK" sz="2600" b="1" strike="noStrike" spc="-1">
                <a:solidFill>
                  <a:srgbClr val="000000"/>
                </a:solidFill>
                <a:uFill>
                  <a:solidFill>
                    <a:srgbClr val="FFFFFF"/>
                  </a:solidFill>
                </a:uFill>
                <a:latin typeface="Calibri"/>
                <a:ea typeface="DejaVu Sans"/>
              </a:rPr>
              <a:t>. </a:t>
            </a:r>
            <a:endParaRPr/>
          </a:p>
          <a:p>
            <a:pPr>
              <a:lnSpc>
                <a:spcPct val="100000"/>
              </a:lnSpc>
            </a:pPr>
            <a:r>
              <a:rPr lang="da-DK" sz="2600" strike="noStrike" spc="-1">
                <a:solidFill>
                  <a:srgbClr val="000000"/>
                </a:solidFill>
                <a:uFill>
                  <a:solidFill>
                    <a:srgbClr val="FFFFFF"/>
                  </a:solidFill>
                </a:uFill>
                <a:latin typeface="Calibri"/>
                <a:ea typeface="DejaVu Sans"/>
              </a:rPr>
              <a:t>Opstillingen er helt ufarlig.</a:t>
            </a:r>
            <a:endParaRPr/>
          </a:p>
          <a:p>
            <a:pPr>
              <a:lnSpc>
                <a:spcPct val="100000"/>
              </a:lnSpc>
            </a:pPr>
            <a:r>
              <a:rPr lang="da-DK" sz="2600" strike="noStrike" spc="-1">
                <a:solidFill>
                  <a:srgbClr val="000000"/>
                </a:solidFill>
                <a:uFill>
                  <a:solidFill>
                    <a:srgbClr val="FFFFFF"/>
                  </a:solidFill>
                </a:uFill>
                <a:latin typeface="Calibri"/>
                <a:ea typeface="DejaVu Sans"/>
              </a:rPr>
              <a:t>Man skal rykke opstillingen for at holde projektionen af Solen på papiret. </a:t>
            </a:r>
            <a:endParaRPr/>
          </a:p>
          <a:p>
            <a:pPr>
              <a:lnSpc>
                <a:spcPct val="100000"/>
              </a:lnSpc>
            </a:pPr>
            <a:r>
              <a:rPr lang="da-DK" sz="2600" strike="noStrike" spc="-1">
                <a:solidFill>
                  <a:srgbClr val="000000"/>
                </a:solidFill>
                <a:uFill>
                  <a:solidFill>
                    <a:srgbClr val="FFFFFF"/>
                  </a:solidFill>
                </a:uFill>
                <a:latin typeface="Calibri"/>
                <a:ea typeface="DejaVu Sans"/>
              </a:rPr>
              <a:t>Man kan tegne en ring rundt om billedet af Solen, således at man næste dag kan måle, hvordan en solplet har flyttet sig.</a:t>
            </a:r>
            <a:endParaRPr/>
          </a:p>
        </p:txBody>
      </p:sp>
      <p:pic>
        <p:nvPicPr>
          <p:cNvPr id="288" name="Pladsholder til indhold 4"/>
          <p:cNvPicPr/>
          <p:nvPr/>
        </p:nvPicPr>
        <p:blipFill>
          <a:blip r:embed="rId2"/>
          <a:stretch/>
        </p:blipFill>
        <p:spPr>
          <a:xfrm>
            <a:off x="5644080" y="457200"/>
            <a:ext cx="6746040" cy="5642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Billede 1"/>
          <p:cNvPicPr/>
          <p:nvPr/>
        </p:nvPicPr>
        <p:blipFill>
          <a:blip r:embed="rId2"/>
          <a:stretch/>
        </p:blipFill>
        <p:spPr>
          <a:xfrm>
            <a:off x="204480" y="-1216440"/>
            <a:ext cx="12218760" cy="8133840"/>
          </a:xfrm>
          <a:prstGeom prst="rect">
            <a:avLst/>
          </a:prstGeom>
          <a:ln>
            <a:noFill/>
          </a:ln>
        </p:spPr>
      </p:pic>
      <p:sp>
        <p:nvSpPr>
          <p:cNvPr id="290" name="CustomShape 1"/>
          <p:cNvSpPr/>
          <p:nvPr/>
        </p:nvSpPr>
        <p:spPr>
          <a:xfrm>
            <a:off x="1541520" y="288000"/>
            <a:ext cx="6162120" cy="41491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3600" strike="noStrike" spc="-1" dirty="0">
                <a:solidFill>
                  <a:srgbClr val="FF0000"/>
                </a:solidFill>
                <a:uFill>
                  <a:solidFill>
                    <a:srgbClr val="FFFFFF"/>
                  </a:solidFill>
                </a:uFill>
                <a:latin typeface="Calibri"/>
                <a:ea typeface="DejaVu Sans"/>
              </a:rPr>
              <a:t>SDO</a:t>
            </a:r>
            <a:r>
              <a:rPr lang="da-DK" sz="3600" strike="noStrike" spc="-1" dirty="0">
                <a:solidFill>
                  <a:srgbClr val="000000"/>
                </a:solidFill>
                <a:uFill>
                  <a:solidFill>
                    <a:srgbClr val="FFFFFF"/>
                  </a:solidFill>
                </a:uFill>
                <a:latin typeface="Calibri"/>
                <a:ea typeface="DejaVu Sans"/>
              </a:rPr>
              <a:t> </a:t>
            </a:r>
            <a:r>
              <a:rPr lang="da-DK" sz="3600" b="1" u="sng" strike="noStrike" spc="-1" dirty="0">
                <a:solidFill>
                  <a:srgbClr val="0000FF"/>
                </a:solidFill>
                <a:uFill>
                  <a:solidFill>
                    <a:srgbClr val="FFFFFF"/>
                  </a:solidFill>
                </a:uFill>
                <a:latin typeface="Calibri"/>
                <a:ea typeface="DejaVu Sans"/>
                <a:hlinkClick r:id="rId3"/>
              </a:rPr>
              <a:t>her</a:t>
            </a:r>
            <a:r>
              <a:rPr lang="da-DK" sz="3600" strike="noStrike" spc="-1" dirty="0">
                <a:solidFill>
                  <a:srgbClr val="000000"/>
                </a:solidFill>
                <a:uFill>
                  <a:solidFill>
                    <a:srgbClr val="FFFFFF"/>
                  </a:solidFill>
                </a:uFill>
                <a:latin typeface="Calibri"/>
                <a:ea typeface="DejaVu Sans"/>
              </a:rPr>
              <a:t> </a:t>
            </a:r>
            <a:endParaRPr dirty="0"/>
          </a:p>
          <a:p>
            <a:pPr>
              <a:lnSpc>
                <a:spcPct val="100000"/>
              </a:lnSpc>
            </a:pPr>
            <a:r>
              <a:rPr lang="da-DK" sz="3600" strike="noStrike" spc="-1" dirty="0">
                <a:solidFill>
                  <a:srgbClr val="FF0000"/>
                </a:solidFill>
                <a:uFill>
                  <a:solidFill>
                    <a:srgbClr val="FFFFFF"/>
                  </a:solidFill>
                </a:uFill>
                <a:latin typeface="Calibri"/>
                <a:ea typeface="DejaVu Sans"/>
              </a:rPr>
              <a:t>SOHO</a:t>
            </a:r>
            <a:r>
              <a:rPr lang="da-DK" sz="3600" b="1" strike="noStrike" spc="-1" dirty="0">
                <a:solidFill>
                  <a:srgbClr val="000000"/>
                </a:solidFill>
                <a:uFill>
                  <a:solidFill>
                    <a:srgbClr val="FFFFFF"/>
                  </a:solidFill>
                </a:uFill>
                <a:latin typeface="Calibri"/>
                <a:ea typeface="DejaVu Sans"/>
              </a:rPr>
              <a:t> </a:t>
            </a:r>
            <a:r>
              <a:rPr lang="da-DK" sz="3600" b="1" u="sng" strike="noStrike" spc="-1" dirty="0">
                <a:solidFill>
                  <a:srgbClr val="0000FF"/>
                </a:solidFill>
                <a:uFill>
                  <a:solidFill>
                    <a:srgbClr val="FFFFFF"/>
                  </a:solidFill>
                </a:uFill>
                <a:latin typeface="Calibri"/>
                <a:ea typeface="DejaVu Sans"/>
                <a:hlinkClick r:id="rId4"/>
              </a:rPr>
              <a:t>her</a:t>
            </a:r>
            <a:r>
              <a:rPr lang="da-DK" sz="3600" b="1" strike="noStrike" spc="-1" dirty="0">
                <a:solidFill>
                  <a:srgbClr val="000000"/>
                </a:solidFill>
                <a:uFill>
                  <a:solidFill>
                    <a:srgbClr val="FFFFFF"/>
                  </a:solidFill>
                </a:uFill>
                <a:latin typeface="Calibri"/>
                <a:ea typeface="DejaVu Sans"/>
              </a:rPr>
              <a:t> </a:t>
            </a:r>
            <a:endParaRPr dirty="0"/>
          </a:p>
          <a:p>
            <a:pPr>
              <a:lnSpc>
                <a:spcPct val="100000"/>
              </a:lnSpc>
            </a:pPr>
            <a:r>
              <a:rPr lang="da-DK" sz="3600" strike="noStrike" spc="-1" dirty="0">
                <a:solidFill>
                  <a:srgbClr val="FF0000"/>
                </a:solidFill>
                <a:uFill>
                  <a:solidFill>
                    <a:srgbClr val="FFFFFF"/>
                  </a:solidFill>
                </a:uFill>
                <a:latin typeface="Calibri"/>
                <a:ea typeface="DejaVu Sans"/>
              </a:rPr>
              <a:t>ACE </a:t>
            </a:r>
            <a:r>
              <a:rPr lang="da-DK" sz="3600" b="1" u="sng" strike="noStrike" spc="-1" dirty="0">
                <a:solidFill>
                  <a:srgbClr val="0000FF"/>
                </a:solidFill>
                <a:uFill>
                  <a:solidFill>
                    <a:srgbClr val="FFFFFF"/>
                  </a:solidFill>
                </a:uFill>
                <a:latin typeface="Calibri"/>
                <a:ea typeface="DejaVu Sans"/>
                <a:hlinkClick r:id="rId5"/>
              </a:rPr>
              <a:t>her</a:t>
            </a:r>
            <a:r>
              <a:rPr lang="da-DK" sz="3600" b="1" strike="noStrike" spc="-1" dirty="0">
                <a:solidFill>
                  <a:srgbClr val="000000"/>
                </a:solidFill>
                <a:uFill>
                  <a:solidFill>
                    <a:srgbClr val="FFFFFF"/>
                  </a:solidFill>
                </a:uFill>
                <a:latin typeface="Calibri"/>
                <a:ea typeface="DejaVu Sans"/>
              </a:rPr>
              <a:t> </a:t>
            </a:r>
            <a:endParaRPr dirty="0"/>
          </a:p>
          <a:p>
            <a:pPr>
              <a:lnSpc>
                <a:spcPct val="100000"/>
              </a:lnSpc>
            </a:pPr>
            <a:r>
              <a:rPr lang="da-DK" sz="3600" strike="noStrike" spc="-1" dirty="0">
                <a:solidFill>
                  <a:srgbClr val="FF0000"/>
                </a:solidFill>
                <a:uFill>
                  <a:solidFill>
                    <a:srgbClr val="FFFFFF"/>
                  </a:solidFill>
                </a:uFill>
                <a:latin typeface="Calibri"/>
                <a:ea typeface="DejaVu Sans"/>
              </a:rPr>
              <a:t>Space </a:t>
            </a:r>
            <a:r>
              <a:rPr lang="da-DK" sz="3600" strike="noStrike" spc="-1" dirty="0" err="1">
                <a:solidFill>
                  <a:srgbClr val="FF0000"/>
                </a:solidFill>
                <a:uFill>
                  <a:solidFill>
                    <a:srgbClr val="FFFFFF"/>
                  </a:solidFill>
                </a:uFill>
                <a:latin typeface="Calibri"/>
                <a:ea typeface="DejaVu Sans"/>
              </a:rPr>
              <a:t>Weather</a:t>
            </a:r>
            <a:r>
              <a:rPr lang="da-DK" sz="3600" strike="noStrike" spc="-1" dirty="0">
                <a:solidFill>
                  <a:srgbClr val="FF0000"/>
                </a:solidFill>
                <a:uFill>
                  <a:solidFill>
                    <a:srgbClr val="FFFFFF"/>
                  </a:solidFill>
                </a:uFill>
                <a:latin typeface="Calibri"/>
                <a:ea typeface="DejaVu Sans"/>
              </a:rPr>
              <a:t> ENLIL Stereo </a:t>
            </a:r>
            <a:r>
              <a:rPr lang="da-DK" sz="3600" b="1" u="sng" strike="noStrike" spc="-1" dirty="0">
                <a:solidFill>
                  <a:srgbClr val="0000FF"/>
                </a:solidFill>
                <a:uFill>
                  <a:solidFill>
                    <a:srgbClr val="FFFFFF"/>
                  </a:solidFill>
                </a:uFill>
                <a:latin typeface="Calibri"/>
                <a:ea typeface="DejaVu Sans"/>
                <a:hlinkClick r:id="rId6"/>
              </a:rPr>
              <a:t>her</a:t>
            </a:r>
            <a:endParaRPr dirty="0"/>
          </a:p>
          <a:p>
            <a:pPr>
              <a:lnSpc>
                <a:spcPct val="100000"/>
              </a:lnSpc>
            </a:pPr>
            <a:r>
              <a:rPr lang="da-DK" sz="3600" strike="noStrike" spc="-1" dirty="0">
                <a:solidFill>
                  <a:srgbClr val="FF0000"/>
                </a:solidFill>
                <a:uFill>
                  <a:solidFill>
                    <a:srgbClr val="FFFFFF"/>
                  </a:solidFill>
                </a:uFill>
                <a:latin typeface="Calibri"/>
                <a:ea typeface="DejaVu Sans"/>
              </a:rPr>
              <a:t>IRIS</a:t>
            </a:r>
            <a:r>
              <a:rPr lang="da-DK" sz="3600" b="1" strike="noStrike" spc="-1" dirty="0">
                <a:solidFill>
                  <a:srgbClr val="000000"/>
                </a:solidFill>
                <a:uFill>
                  <a:solidFill>
                    <a:srgbClr val="FFFFFF"/>
                  </a:solidFill>
                </a:uFill>
                <a:latin typeface="Calibri"/>
                <a:ea typeface="DejaVu Sans"/>
              </a:rPr>
              <a:t> </a:t>
            </a:r>
            <a:r>
              <a:rPr lang="da-DK" sz="3600" b="1" u="sng" strike="noStrike" spc="-1" dirty="0" smtClean="0">
                <a:solidFill>
                  <a:srgbClr val="0000FF"/>
                </a:solidFill>
                <a:uFill>
                  <a:solidFill>
                    <a:srgbClr val="FFFFFF"/>
                  </a:solidFill>
                </a:uFill>
                <a:latin typeface="Calibri"/>
                <a:ea typeface="DejaVu Sans"/>
                <a:hlinkClick r:id="rId7"/>
              </a:rPr>
              <a:t>her</a:t>
            </a:r>
            <a:endParaRPr lang="da-DK" sz="3600" b="1" u="sng" strike="noStrike" spc="-1" dirty="0" smtClean="0">
              <a:solidFill>
                <a:srgbClr val="0000FF"/>
              </a:solidFill>
              <a:uFill>
                <a:solidFill>
                  <a:srgbClr val="FFFFFF"/>
                </a:solidFill>
              </a:uFill>
              <a:latin typeface="Calibri"/>
              <a:ea typeface="DejaVu Sans"/>
            </a:endParaRPr>
          </a:p>
          <a:p>
            <a:pPr>
              <a:lnSpc>
                <a:spcPct val="100000"/>
              </a:lnSpc>
            </a:pPr>
            <a:r>
              <a:rPr lang="da-DK" sz="3600" u="sng" spc="-1" dirty="0" smtClean="0">
                <a:solidFill>
                  <a:srgbClr val="FF0000"/>
                </a:solidFill>
                <a:uFill>
                  <a:solidFill>
                    <a:srgbClr val="FFFFFF"/>
                  </a:solidFill>
                </a:uFill>
                <a:latin typeface="Calibri"/>
                <a:ea typeface="DejaVu Sans"/>
              </a:rPr>
              <a:t>DTU Space </a:t>
            </a:r>
            <a:r>
              <a:rPr lang="da-DK" sz="3600" b="1" u="sng" spc="-1" dirty="0" smtClean="0">
                <a:solidFill>
                  <a:srgbClr val="002060"/>
                </a:solidFill>
                <a:uFill>
                  <a:solidFill>
                    <a:srgbClr val="FFFFFF"/>
                  </a:solidFill>
                </a:uFill>
                <a:latin typeface="Calibri"/>
                <a:ea typeface="DejaVu Sans"/>
                <a:hlinkClick r:id="rId8"/>
              </a:rPr>
              <a:t>www.</a:t>
            </a:r>
            <a:r>
              <a:rPr lang="da-DK" sz="3600" b="1" u="sng" spc="-1" dirty="0" smtClean="0">
                <a:solidFill>
                  <a:srgbClr val="0000FF"/>
                </a:solidFill>
                <a:uFill>
                  <a:solidFill>
                    <a:srgbClr val="FFFFFF"/>
                  </a:solidFill>
                </a:uFill>
                <a:latin typeface="Calibri"/>
                <a:ea typeface="DejaVu Sans"/>
                <a:hlinkClick r:id="rId8"/>
              </a:rPr>
              <a:t>rumvejr.dk</a:t>
            </a:r>
            <a:endParaRPr lang="da-DK" sz="3600" b="1" u="sng" spc="-1" dirty="0" smtClean="0">
              <a:solidFill>
                <a:srgbClr val="0000FF"/>
              </a:solidFill>
              <a:uFill>
                <a:solidFill>
                  <a:srgbClr val="FFFFFF"/>
                </a:solidFill>
              </a:uFill>
              <a:latin typeface="Calibri"/>
              <a:ea typeface="DejaVu Sans"/>
            </a:endParaRPr>
          </a:p>
          <a:p>
            <a:pPr>
              <a:lnSpc>
                <a:spcPct val="100000"/>
              </a:lnSpc>
            </a:pPr>
            <a:r>
              <a:rPr lang="da-DK" sz="3600" b="1" u="sng" spc="-1" dirty="0" smtClean="0">
                <a:solidFill>
                  <a:srgbClr val="FF0000"/>
                </a:solidFill>
                <a:uFill>
                  <a:solidFill>
                    <a:srgbClr val="FFFFFF"/>
                  </a:solidFill>
                </a:uFill>
                <a:latin typeface="Calibri"/>
              </a:rPr>
              <a:t>Tycho Brahe Planetariet </a:t>
            </a:r>
            <a:r>
              <a:rPr lang="da-DK" sz="3600" b="1" u="sng" spc="-1" dirty="0" smtClean="0">
                <a:solidFill>
                  <a:srgbClr val="0000FF"/>
                </a:solidFill>
                <a:uFill>
                  <a:solidFill>
                    <a:srgbClr val="FFFFFF"/>
                  </a:solidFill>
                </a:uFill>
                <a:latin typeface="Calibri"/>
                <a:hlinkClick r:id="rId9"/>
              </a:rPr>
              <a:t>her</a:t>
            </a:r>
            <a:endParaRPr lang="da-DK" sz="3600" b="1" u="sng" spc="-1" dirty="0" smtClean="0">
              <a:solidFill>
                <a:srgbClr val="0000FF"/>
              </a:solidFill>
              <a:uFill>
                <a:solidFill>
                  <a:srgbClr val="FFFFFF"/>
                </a:solidFill>
              </a:uFill>
              <a:latin typeface="Calibri"/>
              <a:ea typeface="DejaVu Sans"/>
            </a:endParaRPr>
          </a:p>
          <a:p>
            <a:pPr>
              <a:lnSpc>
                <a:spcPct val="100000"/>
              </a:lnSpc>
            </a:pPr>
            <a:endParaRPr lang="da-DK" sz="3600" b="1" u="sng" strike="noStrike" spc="-1" dirty="0" smtClean="0">
              <a:solidFill>
                <a:srgbClr val="0000FF"/>
              </a:solidFill>
              <a:uFill>
                <a:solidFill>
                  <a:srgbClr val="FFFFFF"/>
                </a:solidFill>
              </a:uFill>
              <a:latin typeface="Calibri"/>
              <a:ea typeface="DejaVu Sans"/>
            </a:endParaRPr>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Billede 1"/>
          <p:cNvPicPr/>
          <p:nvPr/>
        </p:nvPicPr>
        <p:blipFill>
          <a:blip r:embed="rId3"/>
          <a:stretch/>
        </p:blipFill>
        <p:spPr>
          <a:xfrm>
            <a:off x="191344" y="197280"/>
            <a:ext cx="11743920" cy="7833240"/>
          </a:xfrm>
          <a:prstGeom prst="rect">
            <a:avLst/>
          </a:prstGeom>
          <a:ln>
            <a:noFill/>
          </a:ln>
        </p:spPr>
      </p:pic>
      <p:sp>
        <p:nvSpPr>
          <p:cNvPr id="293" name="CustomShape 1"/>
          <p:cNvSpPr/>
          <p:nvPr/>
        </p:nvSpPr>
        <p:spPr>
          <a:xfrm>
            <a:off x="1524960" y="827588"/>
            <a:ext cx="9972720" cy="657262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da-DK" sz="2200" strike="noStrike" spc="-1" dirty="0">
                <a:solidFill>
                  <a:srgbClr val="FF0000"/>
                </a:solidFill>
                <a:uFill>
                  <a:solidFill>
                    <a:srgbClr val="FFFFFF"/>
                  </a:solidFill>
                </a:uFill>
                <a:latin typeface="Times New Roman"/>
                <a:ea typeface="Calibri"/>
              </a:rPr>
              <a:t>Video om Solen min af Jacob Trier Frederiksen fra Niels Bohr Instituttet  </a:t>
            </a:r>
            <a:r>
              <a:rPr lang="da-DK" sz="2200" b="1" u="sng" strike="noStrike" spc="-1" dirty="0">
                <a:solidFill>
                  <a:srgbClr val="0000FF"/>
                </a:solidFill>
                <a:uFill>
                  <a:solidFill>
                    <a:srgbClr val="FFFFFF"/>
                  </a:solidFill>
                </a:uFill>
                <a:latin typeface="Times New Roman"/>
                <a:ea typeface="Calibri"/>
                <a:hlinkClick r:id="rId4"/>
              </a:rPr>
              <a:t>her</a:t>
            </a:r>
            <a:endParaRPr sz="2200" dirty="0"/>
          </a:p>
          <a:p>
            <a:pPr>
              <a:lnSpc>
                <a:spcPct val="150000"/>
              </a:lnSpc>
            </a:pPr>
            <a:r>
              <a:rPr lang="da-DK" sz="2200" strike="noStrike" spc="-1" dirty="0">
                <a:solidFill>
                  <a:srgbClr val="FF0000"/>
                </a:solidFill>
                <a:uFill>
                  <a:solidFill>
                    <a:srgbClr val="FFFFFF"/>
                  </a:solidFill>
                </a:uFill>
                <a:latin typeface="Times New Roman"/>
                <a:ea typeface="Calibri"/>
              </a:rPr>
              <a:t>Video om nordlys fra Universitetet, Fysisk Institut </a:t>
            </a:r>
            <a:r>
              <a:rPr lang="da-DK" sz="2200" b="1" u="sng" strike="noStrike" spc="-1" dirty="0">
                <a:solidFill>
                  <a:srgbClr val="0000FF"/>
                </a:solidFill>
                <a:uFill>
                  <a:solidFill>
                    <a:srgbClr val="FFFFFF"/>
                  </a:solidFill>
                </a:uFill>
                <a:latin typeface="Times New Roman"/>
                <a:ea typeface="Calibri"/>
                <a:hlinkClick r:id="rId5"/>
              </a:rPr>
              <a:t>her</a:t>
            </a:r>
            <a:endParaRPr sz="2200" dirty="0"/>
          </a:p>
          <a:p>
            <a:pPr>
              <a:lnSpc>
                <a:spcPct val="150000"/>
              </a:lnSpc>
            </a:pPr>
            <a:r>
              <a:rPr lang="da-DK" sz="2200" strike="noStrike" spc="-1" dirty="0">
                <a:solidFill>
                  <a:srgbClr val="FF0000"/>
                </a:solidFill>
                <a:uFill>
                  <a:solidFill>
                    <a:srgbClr val="FFFFFF"/>
                  </a:solidFill>
                </a:uFill>
                <a:latin typeface="Times New Roman"/>
                <a:ea typeface="Calibri"/>
              </a:rPr>
              <a:t>Animation af Solens magnetfelt </a:t>
            </a:r>
            <a:r>
              <a:rPr lang="da-DK" sz="2200" b="1" u="sng" strike="noStrike" spc="-1" dirty="0">
                <a:solidFill>
                  <a:srgbClr val="0000FF"/>
                </a:solidFill>
                <a:uFill>
                  <a:solidFill>
                    <a:srgbClr val="FFFFFF"/>
                  </a:solidFill>
                </a:uFill>
                <a:latin typeface="Times New Roman"/>
                <a:ea typeface="Calibri"/>
                <a:hlinkClick r:id="rId6"/>
              </a:rPr>
              <a:t>her</a:t>
            </a:r>
            <a:r>
              <a:rPr lang="da-DK" sz="2200" strike="noStrike" spc="-1" dirty="0">
                <a:solidFill>
                  <a:srgbClr val="FF0000"/>
                </a:solidFill>
                <a:uFill>
                  <a:solidFill>
                    <a:srgbClr val="FFFFFF"/>
                  </a:solidFill>
                </a:uFill>
                <a:latin typeface="Times New Roman"/>
                <a:ea typeface="Calibri"/>
              </a:rPr>
              <a:t> </a:t>
            </a:r>
            <a:endParaRPr sz="2200" dirty="0"/>
          </a:p>
          <a:p>
            <a:pPr>
              <a:lnSpc>
                <a:spcPct val="150000"/>
              </a:lnSpc>
            </a:pPr>
            <a:r>
              <a:rPr lang="da-DK" sz="2200" strike="noStrike" spc="-1" dirty="0">
                <a:solidFill>
                  <a:srgbClr val="FF0000"/>
                </a:solidFill>
                <a:uFill>
                  <a:solidFill>
                    <a:srgbClr val="FFFFFF"/>
                  </a:solidFill>
                </a:uFill>
                <a:latin typeface="Times New Roman"/>
                <a:ea typeface="Times New Roman"/>
              </a:rPr>
              <a:t>NASA, </a:t>
            </a:r>
            <a:r>
              <a:rPr lang="da-DK" sz="2200" strike="noStrike" spc="-1" dirty="0" err="1">
                <a:solidFill>
                  <a:srgbClr val="FF0000"/>
                </a:solidFill>
                <a:uFill>
                  <a:solidFill>
                    <a:srgbClr val="FFFFFF"/>
                  </a:solidFill>
                </a:uFill>
                <a:latin typeface="Times New Roman"/>
                <a:ea typeface="Times New Roman"/>
              </a:rPr>
              <a:t>Magnetic</a:t>
            </a:r>
            <a:r>
              <a:rPr lang="da-DK" sz="2200" strike="noStrike" spc="-1" dirty="0">
                <a:solidFill>
                  <a:srgbClr val="FF0000"/>
                </a:solidFill>
                <a:uFill>
                  <a:solidFill>
                    <a:srgbClr val="FFFFFF"/>
                  </a:solidFill>
                </a:uFill>
                <a:latin typeface="Times New Roman"/>
                <a:ea typeface="Times New Roman"/>
              </a:rPr>
              <a:t> </a:t>
            </a:r>
            <a:r>
              <a:rPr lang="da-DK" sz="2200" strike="noStrike" spc="-1" dirty="0" err="1">
                <a:solidFill>
                  <a:srgbClr val="FF0000"/>
                </a:solidFill>
                <a:uFill>
                  <a:solidFill>
                    <a:srgbClr val="FFFFFF"/>
                  </a:solidFill>
                </a:uFill>
                <a:latin typeface="Times New Roman"/>
                <a:ea typeface="Times New Roman"/>
              </a:rPr>
              <a:t>Reconnection</a:t>
            </a:r>
            <a:r>
              <a:rPr lang="da-DK" sz="2200" strike="noStrike" spc="-1" dirty="0">
                <a:solidFill>
                  <a:srgbClr val="FF0000"/>
                </a:solidFill>
                <a:uFill>
                  <a:solidFill>
                    <a:srgbClr val="FFFFFF"/>
                  </a:solidFill>
                </a:uFill>
                <a:latin typeface="Times New Roman"/>
                <a:ea typeface="Times New Roman"/>
              </a:rPr>
              <a:t>- video </a:t>
            </a:r>
            <a:r>
              <a:rPr lang="da-DK" sz="2200" b="1" u="sng" strike="noStrike" spc="-1" dirty="0">
                <a:solidFill>
                  <a:srgbClr val="0000FF"/>
                </a:solidFill>
                <a:uFill>
                  <a:solidFill>
                    <a:srgbClr val="FFFFFF"/>
                  </a:solidFill>
                </a:uFill>
                <a:latin typeface="Times New Roman"/>
                <a:ea typeface="Times New Roman"/>
                <a:hlinkClick r:id="rId7"/>
              </a:rPr>
              <a:t>her</a:t>
            </a:r>
            <a:r>
              <a:rPr lang="da-DK" sz="2200" strike="noStrike" spc="-1" dirty="0">
                <a:solidFill>
                  <a:srgbClr val="FF0000"/>
                </a:solidFill>
                <a:uFill>
                  <a:solidFill>
                    <a:srgbClr val="FFFFFF"/>
                  </a:solidFill>
                </a:uFill>
                <a:latin typeface="Times New Roman"/>
                <a:ea typeface="Calibri"/>
              </a:rPr>
              <a:t> </a:t>
            </a:r>
            <a:endParaRPr sz="2200" dirty="0"/>
          </a:p>
          <a:p>
            <a:pPr>
              <a:lnSpc>
                <a:spcPct val="150000"/>
              </a:lnSpc>
            </a:pPr>
            <a:r>
              <a:rPr lang="da-DK" sz="2200" strike="noStrike" spc="-1" dirty="0">
                <a:solidFill>
                  <a:srgbClr val="FF0000"/>
                </a:solidFill>
                <a:uFill>
                  <a:solidFill>
                    <a:srgbClr val="FFFFFF"/>
                  </a:solidFill>
                </a:uFill>
                <a:latin typeface="Times New Roman"/>
                <a:ea typeface="Calibri"/>
              </a:rPr>
              <a:t>Extreme Solar </a:t>
            </a:r>
            <a:r>
              <a:rPr lang="da-DK" sz="2200" strike="noStrike" spc="-1" dirty="0" err="1">
                <a:solidFill>
                  <a:srgbClr val="FF0000"/>
                </a:solidFill>
                <a:uFill>
                  <a:solidFill>
                    <a:srgbClr val="FFFFFF"/>
                  </a:solidFill>
                </a:uFill>
                <a:latin typeface="Times New Roman"/>
                <a:ea typeface="Calibri"/>
              </a:rPr>
              <a:t>Flares</a:t>
            </a:r>
            <a:r>
              <a:rPr lang="da-DK" sz="2200" strike="noStrike" spc="-1" dirty="0">
                <a:solidFill>
                  <a:srgbClr val="FF0000"/>
                </a:solidFill>
                <a:uFill>
                  <a:solidFill>
                    <a:srgbClr val="FFFFFF"/>
                  </a:solidFill>
                </a:uFill>
                <a:latin typeface="Times New Roman"/>
                <a:ea typeface="Calibri"/>
              </a:rPr>
              <a:t>, Space Rip, video 2,52 min </a:t>
            </a:r>
            <a:r>
              <a:rPr lang="da-DK" sz="2200" b="1" u="sng" strike="noStrike" spc="-1" dirty="0">
                <a:solidFill>
                  <a:srgbClr val="0000FF"/>
                </a:solidFill>
                <a:uFill>
                  <a:solidFill>
                    <a:srgbClr val="FFFFFF"/>
                  </a:solidFill>
                </a:uFill>
                <a:latin typeface="Times New Roman"/>
                <a:ea typeface="Calibri"/>
                <a:hlinkClick r:id="rId8"/>
              </a:rPr>
              <a:t>her</a:t>
            </a:r>
            <a:r>
              <a:rPr lang="da-DK" sz="2200" strike="noStrike" spc="-1" dirty="0">
                <a:solidFill>
                  <a:srgbClr val="FF0000"/>
                </a:solidFill>
                <a:uFill>
                  <a:solidFill>
                    <a:srgbClr val="FFFFFF"/>
                  </a:solidFill>
                </a:uFill>
                <a:latin typeface="Calibri"/>
                <a:ea typeface="Calibri"/>
              </a:rPr>
              <a:t> </a:t>
            </a:r>
            <a:endParaRPr sz="2200" dirty="0"/>
          </a:p>
          <a:p>
            <a:pPr>
              <a:lnSpc>
                <a:spcPct val="150000"/>
              </a:lnSpc>
            </a:pPr>
            <a:r>
              <a:rPr lang="da-DK" sz="2200" strike="noStrike" spc="-1" dirty="0">
                <a:solidFill>
                  <a:srgbClr val="FF0000"/>
                </a:solidFill>
                <a:uFill>
                  <a:solidFill>
                    <a:srgbClr val="FFFFFF"/>
                  </a:solidFill>
                </a:uFill>
                <a:latin typeface="Times New Roman"/>
                <a:ea typeface="Calibri"/>
              </a:rPr>
              <a:t>Viten.no Animationer af Nordlys vises og forklares for klassen </a:t>
            </a:r>
            <a:r>
              <a:rPr lang="da-DK" sz="2200" b="1" u="sng" strike="noStrike" spc="-1" dirty="0">
                <a:solidFill>
                  <a:srgbClr val="0000FF"/>
                </a:solidFill>
                <a:uFill>
                  <a:solidFill>
                    <a:srgbClr val="FFFFFF"/>
                  </a:solidFill>
                </a:uFill>
                <a:latin typeface="Times New Roman"/>
                <a:ea typeface="Calibri"/>
                <a:hlinkClick r:id="rId9"/>
              </a:rPr>
              <a:t>her</a:t>
            </a:r>
            <a:endParaRPr sz="2200" dirty="0"/>
          </a:p>
          <a:p>
            <a:pPr>
              <a:lnSpc>
                <a:spcPct val="150000"/>
              </a:lnSpc>
            </a:pPr>
            <a:r>
              <a:rPr lang="da-DK" sz="2200" strike="noStrike" spc="-1" dirty="0">
                <a:solidFill>
                  <a:srgbClr val="FF0000"/>
                </a:solidFill>
                <a:uFill>
                  <a:solidFill>
                    <a:srgbClr val="FFFFFF"/>
                  </a:solidFill>
                </a:uFill>
                <a:latin typeface="Times New Roman"/>
                <a:ea typeface="Calibri"/>
              </a:rPr>
              <a:t>Viten.no, Nordlysforskningens historie ses og læres </a:t>
            </a:r>
            <a:r>
              <a:rPr lang="da-DK" sz="2200" b="1" u="sng" strike="noStrike" spc="-1" dirty="0">
                <a:solidFill>
                  <a:srgbClr val="0000FF"/>
                </a:solidFill>
                <a:uFill>
                  <a:solidFill>
                    <a:srgbClr val="FFFFFF"/>
                  </a:solidFill>
                </a:uFill>
                <a:latin typeface="Times New Roman"/>
                <a:ea typeface="Calibri"/>
                <a:hlinkClick r:id="rId10"/>
              </a:rPr>
              <a:t>her</a:t>
            </a:r>
            <a:endParaRPr sz="2200" dirty="0"/>
          </a:p>
          <a:p>
            <a:pPr>
              <a:lnSpc>
                <a:spcPct val="150000"/>
              </a:lnSpc>
            </a:pPr>
            <a:r>
              <a:rPr lang="da-DK" sz="2200" strike="noStrike" spc="-1" dirty="0">
                <a:solidFill>
                  <a:srgbClr val="FF0000"/>
                </a:solidFill>
                <a:uFill>
                  <a:solidFill>
                    <a:srgbClr val="FFFFFF"/>
                  </a:solidFill>
                </a:uFill>
                <a:latin typeface="Times New Roman"/>
                <a:ea typeface="Calibri"/>
              </a:rPr>
              <a:t>Steffen Danielsen, Nordlys over Tromsø, video 4:19 min </a:t>
            </a:r>
            <a:r>
              <a:rPr lang="da-DK" sz="2200" b="1" u="sng" strike="noStrike" spc="-1" dirty="0">
                <a:solidFill>
                  <a:srgbClr val="0000FF"/>
                </a:solidFill>
                <a:uFill>
                  <a:solidFill>
                    <a:srgbClr val="FFFFFF"/>
                  </a:solidFill>
                </a:uFill>
                <a:latin typeface="Times New Roman"/>
                <a:ea typeface="Calibri"/>
                <a:hlinkClick r:id="rId11"/>
              </a:rPr>
              <a:t>her</a:t>
            </a:r>
            <a:endParaRPr sz="2200" dirty="0"/>
          </a:p>
          <a:p>
            <a:pPr>
              <a:lnSpc>
                <a:spcPct val="150000"/>
              </a:lnSpc>
            </a:pPr>
            <a:r>
              <a:rPr lang="da-DK" sz="2200" strike="noStrike" spc="-1" dirty="0">
                <a:solidFill>
                  <a:srgbClr val="FF0000"/>
                </a:solidFill>
                <a:uFill>
                  <a:solidFill>
                    <a:srgbClr val="FFFFFF"/>
                  </a:solidFill>
                </a:uFill>
                <a:latin typeface="Times New Roman"/>
                <a:ea typeface="Calibri"/>
              </a:rPr>
              <a:t>Thor Even Mathisen, Nordlys over Tromsø, video 2:13 min </a:t>
            </a:r>
            <a:r>
              <a:rPr lang="da-DK" sz="2200" b="1" u="sng" strike="noStrike" spc="-1" dirty="0">
                <a:solidFill>
                  <a:srgbClr val="0000FF"/>
                </a:solidFill>
                <a:uFill>
                  <a:solidFill>
                    <a:srgbClr val="FFFFFF"/>
                  </a:solidFill>
                </a:uFill>
                <a:latin typeface="Times New Roman"/>
                <a:ea typeface="Calibri"/>
                <a:hlinkClick r:id="rId12"/>
              </a:rPr>
              <a:t>her</a:t>
            </a:r>
            <a:endParaRPr sz="2200" dirty="0"/>
          </a:p>
          <a:p>
            <a:pPr>
              <a:lnSpc>
                <a:spcPct val="150000"/>
              </a:lnSpc>
            </a:pPr>
            <a:r>
              <a:rPr lang="da-DK" sz="2200" strike="noStrike" spc="-1" dirty="0">
                <a:solidFill>
                  <a:srgbClr val="FF0000"/>
                </a:solidFill>
                <a:uFill>
                  <a:solidFill>
                    <a:srgbClr val="FFFFFF"/>
                  </a:solidFill>
                </a:uFill>
                <a:latin typeface="Times New Roman"/>
                <a:ea typeface="Calibri"/>
              </a:rPr>
              <a:t>Nordlysfoto fra Danmark, Jesper Grønne </a:t>
            </a:r>
            <a:r>
              <a:rPr lang="da-DK" sz="2200" b="1" u="sng" strike="noStrike" spc="-1" dirty="0" smtClean="0">
                <a:solidFill>
                  <a:srgbClr val="0000FF"/>
                </a:solidFill>
                <a:uFill>
                  <a:solidFill>
                    <a:srgbClr val="FFFFFF"/>
                  </a:solidFill>
                </a:uFill>
                <a:latin typeface="Times New Roman"/>
                <a:ea typeface="Calibri"/>
                <a:hlinkClick r:id="rId13"/>
              </a:rPr>
              <a:t>her</a:t>
            </a:r>
            <a:endParaRPr lang="da-DK" sz="2200" b="1" u="sng" strike="noStrike" spc="-1" dirty="0" smtClean="0">
              <a:solidFill>
                <a:srgbClr val="0000FF"/>
              </a:solidFill>
              <a:uFill>
                <a:solidFill>
                  <a:srgbClr val="FFFFFF"/>
                </a:solidFill>
              </a:uFill>
              <a:latin typeface="Times New Roman"/>
              <a:ea typeface="Calibri"/>
            </a:endParaRPr>
          </a:p>
          <a:p>
            <a:pPr>
              <a:lnSpc>
                <a:spcPct val="150000"/>
              </a:lnSpc>
            </a:pPr>
            <a:r>
              <a:rPr lang="da-DK" sz="2200" dirty="0">
                <a:solidFill>
                  <a:srgbClr val="FF0000"/>
                </a:solidFill>
                <a:latin typeface="Times New Roman" panose="02020603050405020304" pitchFamily="18" charset="0"/>
                <a:cs typeface="Times New Roman" panose="02020603050405020304" pitchFamily="18" charset="0"/>
              </a:rPr>
              <a:t>V</a:t>
            </a:r>
            <a:r>
              <a:rPr lang="da-DK" sz="2200" dirty="0" smtClean="0">
                <a:solidFill>
                  <a:srgbClr val="FF0000"/>
                </a:solidFill>
                <a:latin typeface="Times New Roman" panose="02020603050405020304" pitchFamily="18" charset="0"/>
                <a:cs typeface="Times New Roman" panose="02020603050405020304" pitchFamily="18" charset="0"/>
              </a:rPr>
              <a:t>ideo </a:t>
            </a:r>
            <a:r>
              <a:rPr lang="da-DK" sz="2200" dirty="0">
                <a:solidFill>
                  <a:srgbClr val="FF0000"/>
                </a:solidFill>
                <a:latin typeface="Times New Roman" panose="02020603050405020304" pitchFamily="18" charset="0"/>
                <a:cs typeface="Times New Roman" panose="02020603050405020304" pitchFamily="18" charset="0"/>
              </a:rPr>
              <a:t>om emission og absorption: </a:t>
            </a:r>
            <a:r>
              <a:rPr lang="da-DK" sz="2200" b="1" dirty="0" smtClean="0">
                <a:solidFill>
                  <a:srgbClr val="7030A0"/>
                </a:solidFill>
                <a:latin typeface="Times New Roman" panose="02020603050405020304" pitchFamily="18" charset="0"/>
                <a:cs typeface="Times New Roman" panose="02020603050405020304" pitchFamily="18" charset="0"/>
                <a:hlinkClick r:id="rId14"/>
              </a:rPr>
              <a:t>her</a:t>
            </a:r>
            <a:r>
              <a:rPr lang="da-DK" sz="2200" dirty="0" smtClean="0">
                <a:solidFill>
                  <a:srgbClr val="FF0000"/>
                </a:solidFill>
                <a:latin typeface="Times New Roman" panose="02020603050405020304" pitchFamily="18" charset="0"/>
                <a:cs typeface="Times New Roman" panose="02020603050405020304" pitchFamily="18" charset="0"/>
              </a:rPr>
              <a:t>  </a:t>
            </a:r>
          </a:p>
          <a:p>
            <a:pPr>
              <a:lnSpc>
                <a:spcPct val="150000"/>
              </a:lnSpc>
            </a:pPr>
            <a:r>
              <a:rPr lang="da-DK" sz="2200" dirty="0" smtClean="0">
                <a:solidFill>
                  <a:srgbClr val="FF0000"/>
                </a:solidFill>
                <a:latin typeface="Times New Roman" panose="02020603050405020304" pitchFamily="18" charset="0"/>
                <a:cs typeface="Times New Roman" panose="02020603050405020304" pitchFamily="18" charset="0"/>
              </a:rPr>
              <a:t>Video </a:t>
            </a:r>
            <a:r>
              <a:rPr lang="da-DK" sz="2200" dirty="0">
                <a:solidFill>
                  <a:srgbClr val="FF0000"/>
                </a:solidFill>
                <a:latin typeface="Times New Roman" panose="02020603050405020304" pitchFamily="18" charset="0"/>
                <a:cs typeface="Times New Roman" panose="02020603050405020304" pitchFamily="18" charset="0"/>
              </a:rPr>
              <a:t>om </a:t>
            </a:r>
            <a:r>
              <a:rPr lang="da-DK" sz="2200" dirty="0" smtClean="0">
                <a:solidFill>
                  <a:srgbClr val="FF0000"/>
                </a:solidFill>
                <a:latin typeface="Times New Roman" panose="02020603050405020304" pitchFamily="18" charset="0"/>
                <a:cs typeface="Times New Roman" panose="02020603050405020304" pitchFamily="18" charset="0"/>
              </a:rPr>
              <a:t>Big Bang: </a:t>
            </a:r>
            <a:r>
              <a:rPr lang="da-DK" sz="2200" b="1" dirty="0" smtClean="0">
                <a:solidFill>
                  <a:srgbClr val="7030A0"/>
                </a:solidFill>
                <a:latin typeface="Times New Roman" panose="02020603050405020304" pitchFamily="18" charset="0"/>
                <a:cs typeface="Times New Roman" panose="02020603050405020304" pitchFamily="18" charset="0"/>
                <a:hlinkClick r:id="rId15"/>
              </a:rPr>
              <a:t>her</a:t>
            </a:r>
            <a:endParaRPr sz="2200" dirty="0"/>
          </a:p>
        </p:txBody>
      </p:sp>
      <p:sp>
        <p:nvSpPr>
          <p:cNvPr id="294" name="CustomShape 2"/>
          <p:cNvSpPr/>
          <p:nvPr/>
        </p:nvSpPr>
        <p:spPr>
          <a:xfrm>
            <a:off x="1511869" y="119612"/>
            <a:ext cx="4127040" cy="820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a-DK" sz="4800" strike="noStrike" spc="-1" dirty="0">
                <a:solidFill>
                  <a:srgbClr val="70AD47"/>
                </a:solidFill>
                <a:uFill>
                  <a:solidFill>
                    <a:srgbClr val="FFFFFF"/>
                  </a:solidFill>
                </a:uFill>
                <a:latin typeface="Calibri"/>
                <a:ea typeface="DejaVu Sans"/>
              </a:rPr>
              <a:t>Film og  billeder</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Billede 1"/>
          <p:cNvPicPr/>
          <p:nvPr/>
        </p:nvPicPr>
        <p:blipFill>
          <a:blip r:embed="rId3"/>
          <a:stretch/>
        </p:blipFill>
        <p:spPr>
          <a:xfrm>
            <a:off x="0" y="-1258560"/>
            <a:ext cx="12190680" cy="8115120"/>
          </a:xfrm>
          <a:prstGeom prst="rect">
            <a:avLst/>
          </a:prstGeom>
          <a:ln>
            <a:noFill/>
          </a:ln>
        </p:spPr>
      </p:pic>
      <p:sp>
        <p:nvSpPr>
          <p:cNvPr id="296" name="CustomShape 1"/>
          <p:cNvSpPr/>
          <p:nvPr/>
        </p:nvSpPr>
        <p:spPr>
          <a:xfrm>
            <a:off x="202320" y="-898560"/>
            <a:ext cx="1632240" cy="759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a-DK" sz="4400" b="1" strike="noStrike" spc="-1">
                <a:solidFill>
                  <a:srgbClr val="70AD47"/>
                </a:solidFill>
                <a:uFill>
                  <a:solidFill>
                    <a:srgbClr val="FFFFFF"/>
                  </a:solidFill>
                </a:uFill>
                <a:latin typeface="Calibri"/>
                <a:ea typeface="DejaVu Sans"/>
              </a:rPr>
              <a:t>Se her</a:t>
            </a:r>
            <a:endParaRPr/>
          </a:p>
        </p:txBody>
      </p:sp>
      <p:sp>
        <p:nvSpPr>
          <p:cNvPr id="297" name="CustomShape 2"/>
          <p:cNvSpPr/>
          <p:nvPr/>
        </p:nvSpPr>
        <p:spPr>
          <a:xfrm>
            <a:off x="194400" y="0"/>
            <a:ext cx="10319760" cy="444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3200" strike="noStrike" spc="-1" dirty="0" err="1">
                <a:solidFill>
                  <a:srgbClr val="FF0000"/>
                </a:solidFill>
                <a:uFill>
                  <a:solidFill>
                    <a:srgbClr val="FFFFFF"/>
                  </a:solidFill>
                </a:uFill>
                <a:latin typeface="Times New Roman"/>
                <a:ea typeface="Calibri"/>
              </a:rPr>
              <a:t>Phet.colerado</a:t>
            </a:r>
            <a:r>
              <a:rPr lang="da-DK" sz="3200" strike="noStrike" spc="-1" dirty="0">
                <a:solidFill>
                  <a:srgbClr val="FF0000"/>
                </a:solidFill>
                <a:uFill>
                  <a:solidFill>
                    <a:srgbClr val="FFFFFF"/>
                  </a:solidFill>
                </a:uFill>
                <a:latin typeface="Times New Roman"/>
                <a:ea typeface="Calibri"/>
              </a:rPr>
              <a:t>, magnetiske simulationer </a:t>
            </a:r>
            <a:r>
              <a:rPr lang="da-DK" sz="3200" b="1" u="sng" strike="noStrike" spc="-1" dirty="0">
                <a:solidFill>
                  <a:srgbClr val="0000FF"/>
                </a:solidFill>
                <a:uFill>
                  <a:solidFill>
                    <a:srgbClr val="FFFFFF"/>
                  </a:solidFill>
                </a:uFill>
                <a:latin typeface="Times New Roman"/>
                <a:ea typeface="Calibri"/>
                <a:hlinkClick r:id="rId4"/>
              </a:rPr>
              <a:t>her</a:t>
            </a:r>
            <a:endParaRPr dirty="0"/>
          </a:p>
          <a:p>
            <a:pPr>
              <a:lnSpc>
                <a:spcPct val="100000"/>
              </a:lnSpc>
            </a:pPr>
            <a:r>
              <a:rPr lang="da-DK" sz="3200" strike="noStrike" spc="-1" dirty="0" err="1">
                <a:solidFill>
                  <a:srgbClr val="FF0000"/>
                </a:solidFill>
                <a:uFill>
                  <a:solidFill>
                    <a:srgbClr val="FFFFFF"/>
                  </a:solidFill>
                </a:uFill>
                <a:latin typeface="Times New Roman"/>
                <a:ea typeface="Calibri"/>
              </a:rPr>
              <a:t>Physics</a:t>
            </a:r>
            <a:r>
              <a:rPr lang="da-DK" sz="3200" strike="noStrike" spc="-1" dirty="0">
                <a:solidFill>
                  <a:srgbClr val="FF0000"/>
                </a:solidFill>
                <a:uFill>
                  <a:solidFill>
                    <a:srgbClr val="FFFFFF"/>
                  </a:solidFill>
                </a:uFill>
                <a:latin typeface="Times New Roman"/>
                <a:ea typeface="Calibri"/>
              </a:rPr>
              <a:t> </a:t>
            </a:r>
            <a:r>
              <a:rPr lang="da-DK" sz="3200" strike="noStrike" spc="-1" dirty="0" err="1">
                <a:solidFill>
                  <a:srgbClr val="FF0000"/>
                </a:solidFill>
                <a:uFill>
                  <a:solidFill>
                    <a:srgbClr val="FFFFFF"/>
                  </a:solidFill>
                </a:uFill>
                <a:latin typeface="Times New Roman"/>
                <a:ea typeface="Calibri"/>
              </a:rPr>
              <a:t>girl</a:t>
            </a:r>
            <a:r>
              <a:rPr lang="da-DK" sz="3200" strike="noStrike" spc="-1" dirty="0">
                <a:solidFill>
                  <a:srgbClr val="FF0000"/>
                </a:solidFill>
                <a:uFill>
                  <a:solidFill>
                    <a:srgbClr val="FFFFFF"/>
                  </a:solidFill>
                </a:uFill>
                <a:latin typeface="Times New Roman"/>
                <a:ea typeface="Calibri"/>
              </a:rPr>
              <a:t>, sjovt forsøg </a:t>
            </a:r>
            <a:r>
              <a:rPr lang="da-DK" sz="3200" b="1" u="sng" strike="noStrike" spc="-1" dirty="0">
                <a:solidFill>
                  <a:srgbClr val="0000FF"/>
                </a:solidFill>
                <a:uFill>
                  <a:solidFill>
                    <a:srgbClr val="FFFFFF"/>
                  </a:solidFill>
                </a:uFill>
                <a:latin typeface="Times New Roman"/>
                <a:ea typeface="Calibri"/>
                <a:hlinkClick r:id="rId5"/>
              </a:rPr>
              <a:t>her</a:t>
            </a:r>
            <a:r>
              <a:rPr lang="da-DK" sz="3200" strike="noStrike" spc="-1" dirty="0">
                <a:solidFill>
                  <a:srgbClr val="000000"/>
                </a:solidFill>
                <a:uFill>
                  <a:solidFill>
                    <a:srgbClr val="FFFFFF"/>
                  </a:solidFill>
                </a:uFill>
                <a:latin typeface="Times New Roman"/>
                <a:ea typeface="Calibri"/>
              </a:rPr>
              <a:t> </a:t>
            </a:r>
            <a:endParaRPr dirty="0"/>
          </a:p>
          <a:p>
            <a:pPr>
              <a:lnSpc>
                <a:spcPct val="100000"/>
              </a:lnSpc>
            </a:pPr>
            <a:r>
              <a:rPr lang="da-DK" sz="3200" strike="noStrike" spc="-1" dirty="0">
                <a:solidFill>
                  <a:srgbClr val="FF0000"/>
                </a:solidFill>
                <a:uFill>
                  <a:solidFill>
                    <a:srgbClr val="FFFFFF"/>
                  </a:solidFill>
                </a:uFill>
                <a:latin typeface="Calibri"/>
                <a:ea typeface="Calibri"/>
              </a:rPr>
              <a:t>How to </a:t>
            </a:r>
            <a:r>
              <a:rPr lang="da-DK" sz="3200" strike="noStrike" spc="-1" dirty="0" err="1">
                <a:solidFill>
                  <a:srgbClr val="FF0000"/>
                </a:solidFill>
                <a:uFill>
                  <a:solidFill>
                    <a:srgbClr val="FFFFFF"/>
                  </a:solidFill>
                </a:uFill>
                <a:latin typeface="Calibri"/>
                <a:ea typeface="Calibri"/>
              </a:rPr>
              <a:t>assembly</a:t>
            </a:r>
            <a:r>
              <a:rPr lang="da-DK" sz="3200" strike="noStrike" spc="-1" dirty="0">
                <a:solidFill>
                  <a:srgbClr val="FF0000"/>
                </a:solidFill>
                <a:uFill>
                  <a:solidFill>
                    <a:srgbClr val="FFFFFF"/>
                  </a:solidFill>
                </a:uFill>
                <a:latin typeface="Calibri"/>
                <a:ea typeface="Calibri"/>
              </a:rPr>
              <a:t> a </a:t>
            </a:r>
            <a:r>
              <a:rPr lang="da-DK" sz="3200" strike="noStrike" spc="-1" dirty="0" err="1">
                <a:solidFill>
                  <a:srgbClr val="FF0000"/>
                </a:solidFill>
                <a:uFill>
                  <a:solidFill>
                    <a:srgbClr val="FFFFFF"/>
                  </a:solidFill>
                </a:uFill>
                <a:latin typeface="Calibri"/>
                <a:ea typeface="Calibri"/>
              </a:rPr>
              <a:t>Galileoscope</a:t>
            </a:r>
            <a:r>
              <a:rPr lang="da-DK" sz="3200" strike="noStrike" spc="-1" dirty="0">
                <a:solidFill>
                  <a:srgbClr val="FF0000"/>
                </a:solidFill>
                <a:uFill>
                  <a:solidFill>
                    <a:srgbClr val="FFFFFF"/>
                  </a:solidFill>
                </a:uFill>
                <a:latin typeface="Calibri"/>
                <a:ea typeface="Calibri"/>
              </a:rPr>
              <a:t>, Emily </a:t>
            </a:r>
            <a:r>
              <a:rPr lang="da-DK" sz="3200" strike="noStrike" spc="-1" dirty="0" err="1">
                <a:solidFill>
                  <a:srgbClr val="FF0000"/>
                </a:solidFill>
                <a:uFill>
                  <a:solidFill>
                    <a:srgbClr val="FFFFFF"/>
                  </a:solidFill>
                </a:uFill>
                <a:latin typeface="Calibri"/>
                <a:ea typeface="Calibri"/>
              </a:rPr>
              <a:t>Rocksta</a:t>
            </a:r>
            <a:r>
              <a:rPr lang="da-DK" sz="3200" strike="noStrike" spc="-1" dirty="0">
                <a:solidFill>
                  <a:srgbClr val="000000"/>
                </a:solidFill>
                <a:uFill>
                  <a:solidFill>
                    <a:srgbClr val="FFFFFF"/>
                  </a:solidFill>
                </a:uFill>
                <a:latin typeface="Calibri"/>
                <a:ea typeface="Calibri"/>
              </a:rPr>
              <a:t>, </a:t>
            </a:r>
            <a:r>
              <a:rPr lang="da-DK" sz="3200" b="1" u="sng" strike="noStrike" spc="-1" dirty="0">
                <a:solidFill>
                  <a:srgbClr val="0000FF"/>
                </a:solidFill>
                <a:uFill>
                  <a:solidFill>
                    <a:srgbClr val="FFFFFF"/>
                  </a:solidFill>
                </a:uFill>
                <a:latin typeface="Calibri"/>
                <a:ea typeface="Calibri"/>
                <a:hlinkClick r:id="rId6"/>
              </a:rPr>
              <a:t>her</a:t>
            </a:r>
            <a:r>
              <a:rPr lang="da-DK" sz="3200" strike="noStrike" spc="-1" dirty="0">
                <a:solidFill>
                  <a:srgbClr val="000000"/>
                </a:solidFill>
                <a:uFill>
                  <a:solidFill>
                    <a:srgbClr val="FFFFFF"/>
                  </a:solidFill>
                </a:uFill>
                <a:latin typeface="Calibri"/>
                <a:ea typeface="Calibri"/>
              </a:rPr>
              <a:t> </a:t>
            </a:r>
            <a:endParaRPr dirty="0"/>
          </a:p>
          <a:p>
            <a:pPr>
              <a:lnSpc>
                <a:spcPct val="100000"/>
              </a:lnSpc>
            </a:pPr>
            <a:r>
              <a:rPr lang="da-DK" sz="3200" strike="noStrike" spc="-1" dirty="0">
                <a:solidFill>
                  <a:srgbClr val="FF0000"/>
                </a:solidFill>
                <a:uFill>
                  <a:solidFill>
                    <a:srgbClr val="FFFFFF"/>
                  </a:solidFill>
                </a:uFill>
                <a:latin typeface="Times New Roman"/>
                <a:ea typeface="Calibri"/>
              </a:rPr>
              <a:t>Solstorm </a:t>
            </a:r>
            <a:r>
              <a:rPr lang="da-DK" sz="3200" strike="noStrike" spc="-1" dirty="0" err="1">
                <a:solidFill>
                  <a:srgbClr val="FF0000"/>
                </a:solidFill>
                <a:uFill>
                  <a:solidFill>
                    <a:srgbClr val="FFFFFF"/>
                  </a:solidFill>
                </a:uFill>
                <a:latin typeface="Times New Roman"/>
                <a:ea typeface="Calibri"/>
              </a:rPr>
              <a:t>slo</a:t>
            </a:r>
            <a:r>
              <a:rPr lang="da-DK" sz="3200" strike="noStrike" spc="-1" dirty="0">
                <a:solidFill>
                  <a:srgbClr val="FF0000"/>
                </a:solidFill>
                <a:uFill>
                  <a:solidFill>
                    <a:srgbClr val="FFFFFF"/>
                  </a:solidFill>
                </a:uFill>
                <a:latin typeface="Times New Roman"/>
                <a:ea typeface="Calibri"/>
              </a:rPr>
              <a:t> </a:t>
            </a:r>
            <a:r>
              <a:rPr lang="da-DK" sz="3200" strike="noStrike" spc="-1" dirty="0" err="1">
                <a:solidFill>
                  <a:srgbClr val="FF0000"/>
                </a:solidFill>
                <a:uFill>
                  <a:solidFill>
                    <a:srgbClr val="FFFFFF"/>
                  </a:solidFill>
                </a:uFill>
                <a:latin typeface="Times New Roman"/>
                <a:ea typeface="Calibri"/>
              </a:rPr>
              <a:t>ut</a:t>
            </a:r>
            <a:r>
              <a:rPr lang="da-DK" sz="3200" strike="noStrike" spc="-1" dirty="0">
                <a:solidFill>
                  <a:srgbClr val="FF0000"/>
                </a:solidFill>
                <a:uFill>
                  <a:solidFill>
                    <a:srgbClr val="FFFFFF"/>
                  </a:solidFill>
                </a:uFill>
                <a:latin typeface="Times New Roman"/>
                <a:ea typeface="Calibri"/>
              </a:rPr>
              <a:t> </a:t>
            </a:r>
            <a:r>
              <a:rPr lang="da-DK" sz="3200" strike="noStrike" spc="-1" dirty="0" err="1">
                <a:solidFill>
                  <a:srgbClr val="FF0000"/>
                </a:solidFill>
                <a:uFill>
                  <a:solidFill>
                    <a:srgbClr val="FFFFFF"/>
                  </a:solidFill>
                </a:uFill>
                <a:latin typeface="Times New Roman"/>
                <a:ea typeface="Calibri"/>
              </a:rPr>
              <a:t>flyrararer,vg.nyheter</a:t>
            </a:r>
            <a:r>
              <a:rPr lang="da-DK" sz="3200" strike="noStrike" spc="-1" dirty="0">
                <a:solidFill>
                  <a:srgbClr val="000000"/>
                </a:solidFill>
                <a:uFill>
                  <a:solidFill>
                    <a:srgbClr val="FFFFFF"/>
                  </a:solidFill>
                </a:uFill>
                <a:latin typeface="Times New Roman"/>
                <a:ea typeface="Calibri"/>
              </a:rPr>
              <a:t>, </a:t>
            </a:r>
            <a:r>
              <a:rPr lang="da-DK" sz="3200" b="1" u="sng" strike="noStrike" spc="-1" dirty="0">
                <a:solidFill>
                  <a:srgbClr val="0000FF"/>
                </a:solidFill>
                <a:uFill>
                  <a:solidFill>
                    <a:srgbClr val="FFFFFF"/>
                  </a:solidFill>
                </a:uFill>
                <a:latin typeface="Times New Roman"/>
                <a:ea typeface="Calibri"/>
                <a:hlinkClick r:id="rId7"/>
              </a:rPr>
              <a:t>her</a:t>
            </a:r>
            <a:r>
              <a:rPr lang="da-DK" sz="3200" strike="noStrike" spc="-1" dirty="0">
                <a:solidFill>
                  <a:srgbClr val="000000"/>
                </a:solidFill>
                <a:uFill>
                  <a:solidFill>
                    <a:srgbClr val="FFFFFF"/>
                  </a:solidFill>
                </a:uFill>
                <a:latin typeface="Times New Roman"/>
                <a:ea typeface="Calibri"/>
              </a:rPr>
              <a:t> </a:t>
            </a:r>
            <a:endParaRPr dirty="0"/>
          </a:p>
          <a:p>
            <a:pPr>
              <a:lnSpc>
                <a:spcPct val="100000"/>
              </a:lnSpc>
            </a:pPr>
            <a:r>
              <a:rPr lang="da-DK" sz="3200" strike="noStrike" spc="-1" dirty="0">
                <a:solidFill>
                  <a:srgbClr val="FF0000"/>
                </a:solidFill>
                <a:uFill>
                  <a:solidFill>
                    <a:srgbClr val="FFFFFF"/>
                  </a:solidFill>
                </a:uFill>
                <a:latin typeface="Times New Roman"/>
                <a:ea typeface="Calibri"/>
              </a:rPr>
              <a:t>Solstorme voldsommere end hidtil antaget, Lise Brix, </a:t>
            </a:r>
            <a:r>
              <a:rPr lang="da-DK" sz="3200" b="1" u="sng" strike="noStrike" spc="-1" dirty="0">
                <a:solidFill>
                  <a:srgbClr val="0000FF"/>
                </a:solidFill>
                <a:uFill>
                  <a:solidFill>
                    <a:srgbClr val="FFFFFF"/>
                  </a:solidFill>
                </a:uFill>
                <a:latin typeface="Times New Roman"/>
                <a:ea typeface="Calibri"/>
                <a:hlinkClick r:id="rId8"/>
              </a:rPr>
              <a:t>her</a:t>
            </a:r>
            <a:endParaRPr dirty="0"/>
          </a:p>
          <a:p>
            <a:pPr>
              <a:lnSpc>
                <a:spcPct val="100000"/>
              </a:lnSpc>
            </a:pPr>
            <a:r>
              <a:rPr lang="da-DK" sz="3200" strike="noStrike" spc="-1" dirty="0">
                <a:solidFill>
                  <a:srgbClr val="FF0000"/>
                </a:solidFill>
                <a:uFill>
                  <a:solidFill>
                    <a:srgbClr val="FFFFFF"/>
                  </a:solidFill>
                </a:uFill>
                <a:latin typeface="Calibri"/>
                <a:ea typeface="Calibri"/>
              </a:rPr>
              <a:t>Under Polarhimlen, uge 44 2015 billeder </a:t>
            </a:r>
            <a:r>
              <a:rPr lang="da-DK" sz="3200" b="1" u="sng" strike="noStrike" spc="-1" dirty="0">
                <a:solidFill>
                  <a:srgbClr val="0000FF"/>
                </a:solidFill>
                <a:uFill>
                  <a:solidFill>
                    <a:srgbClr val="FFFFFF"/>
                  </a:solidFill>
                </a:uFill>
                <a:latin typeface="Calibri"/>
                <a:ea typeface="Calibri"/>
                <a:hlinkClick r:id="rId9"/>
              </a:rPr>
              <a:t>her</a:t>
            </a:r>
            <a:endParaRPr dirty="0"/>
          </a:p>
          <a:p>
            <a:pPr>
              <a:lnSpc>
                <a:spcPct val="100000"/>
              </a:lnSpc>
            </a:pPr>
            <a:r>
              <a:rPr lang="da-DK" sz="3200" strike="noStrike" spc="-1" dirty="0">
                <a:solidFill>
                  <a:srgbClr val="FF0000"/>
                </a:solidFill>
                <a:uFill>
                  <a:solidFill>
                    <a:srgbClr val="FFFFFF"/>
                  </a:solidFill>
                </a:uFill>
                <a:latin typeface="Calibri"/>
                <a:ea typeface="Calibri"/>
              </a:rPr>
              <a:t>Nordic </a:t>
            </a:r>
            <a:r>
              <a:rPr lang="da-DK" sz="3200" strike="noStrike" spc="-1" dirty="0" err="1">
                <a:solidFill>
                  <a:srgbClr val="FF0000"/>
                </a:solidFill>
                <a:uFill>
                  <a:solidFill>
                    <a:srgbClr val="FFFFFF"/>
                  </a:solidFill>
                </a:uFill>
                <a:latin typeface="Calibri"/>
                <a:ea typeface="Calibri"/>
              </a:rPr>
              <a:t>Esero</a:t>
            </a:r>
            <a:r>
              <a:rPr lang="da-DK" sz="3200" strike="noStrike" spc="-1" dirty="0">
                <a:solidFill>
                  <a:srgbClr val="FF0000"/>
                </a:solidFill>
                <a:uFill>
                  <a:solidFill>
                    <a:srgbClr val="FFFFFF"/>
                  </a:solidFill>
                </a:uFill>
                <a:latin typeface="Calibri"/>
                <a:ea typeface="Calibri"/>
              </a:rPr>
              <a:t> lærerkurser 2016, se </a:t>
            </a:r>
            <a:r>
              <a:rPr lang="da-DK" sz="3200" b="1" u="sng" strike="noStrike" spc="-1" dirty="0">
                <a:solidFill>
                  <a:srgbClr val="0000FF"/>
                </a:solidFill>
                <a:uFill>
                  <a:solidFill>
                    <a:srgbClr val="FFFFFF"/>
                  </a:solidFill>
                </a:uFill>
                <a:latin typeface="Calibri"/>
                <a:ea typeface="Calibri"/>
                <a:hlinkClick r:id="rId10"/>
              </a:rPr>
              <a:t>her</a:t>
            </a:r>
            <a:endParaRPr dirty="0"/>
          </a:p>
          <a:p>
            <a:pPr>
              <a:lnSpc>
                <a:spcPct val="100000"/>
              </a:lnSpc>
            </a:pPr>
            <a:r>
              <a:rPr lang="da-DK" sz="3200" strike="noStrike" spc="-1" dirty="0">
                <a:solidFill>
                  <a:srgbClr val="FF0000"/>
                </a:solidFill>
                <a:uFill>
                  <a:solidFill>
                    <a:srgbClr val="FFFFFF"/>
                  </a:solidFill>
                </a:uFill>
                <a:latin typeface="Times New Roman"/>
                <a:ea typeface="Calibri"/>
              </a:rPr>
              <a:t>Stjernekammeret på Bellahøj Skole, video </a:t>
            </a:r>
            <a:r>
              <a:rPr lang="da-DK" sz="3200" b="1" u="sng" strike="noStrike" spc="-1" dirty="0">
                <a:solidFill>
                  <a:srgbClr val="0000FF"/>
                </a:solidFill>
                <a:uFill>
                  <a:solidFill>
                    <a:srgbClr val="FFFFFF"/>
                  </a:solidFill>
                </a:uFill>
                <a:latin typeface="Times New Roman"/>
                <a:ea typeface="Calibri"/>
                <a:hlinkClick r:id="rId11"/>
              </a:rPr>
              <a:t>her</a:t>
            </a:r>
            <a:endParaRPr dirty="0"/>
          </a:p>
          <a:p>
            <a:pPr>
              <a:lnSpc>
                <a:spcPct val="100000"/>
              </a:lnSpc>
            </a:pPr>
            <a:r>
              <a:rPr lang="da-DK" sz="2800" strike="noStrike" spc="-1" dirty="0">
                <a:solidFill>
                  <a:srgbClr val="000000"/>
                </a:solidFill>
                <a:uFill>
                  <a:solidFill>
                    <a:srgbClr val="FFFFFF"/>
                  </a:solidFill>
                </a:uFill>
                <a:latin typeface="Times New Roman"/>
                <a:ea typeface="Calibri"/>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834840" y="86760"/>
            <a:ext cx="3930840" cy="55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400" strike="noStrike" spc="-1">
                <a:solidFill>
                  <a:srgbClr val="000000"/>
                </a:solidFill>
                <a:uFill>
                  <a:solidFill>
                    <a:srgbClr val="FFFFFF"/>
                  </a:solidFill>
                </a:uFill>
                <a:latin typeface="Calibri Light"/>
                <a:ea typeface="DejaVu Sans"/>
              </a:rPr>
              <a:t>Solens kerne</a:t>
            </a:r>
            <a:endParaRPr/>
          </a:p>
        </p:txBody>
      </p:sp>
      <p:sp>
        <p:nvSpPr>
          <p:cNvPr id="299" name="CustomShape 2"/>
          <p:cNvSpPr/>
          <p:nvPr/>
        </p:nvSpPr>
        <p:spPr>
          <a:xfrm>
            <a:off x="834840" y="646560"/>
            <a:ext cx="7503480" cy="567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600" strike="noStrike" spc="-1">
                <a:solidFill>
                  <a:srgbClr val="000000"/>
                </a:solidFill>
                <a:uFill>
                  <a:solidFill>
                    <a:srgbClr val="FFFFFF"/>
                  </a:solidFill>
                </a:uFill>
                <a:latin typeface="Calibri"/>
                <a:ea typeface="DejaVu Sans"/>
              </a:rPr>
              <a:t>Ved sammenstød mellem protoner dannes først deuterium med en proton og en neutron i kernen. Derefter optages endnu en proton, så der opstår helium 3, der skrives </a:t>
            </a:r>
            <a:r>
              <a:rPr lang="da-DK" sz="1600" i="1" strike="noStrike" spc="-1" baseline="30000">
                <a:solidFill>
                  <a:srgbClr val="000000"/>
                </a:solidFill>
                <a:uFill>
                  <a:solidFill>
                    <a:srgbClr val="FFFFFF"/>
                  </a:solidFill>
                </a:uFill>
                <a:latin typeface="Calibri"/>
                <a:ea typeface="DejaVu Sans"/>
              </a:rPr>
              <a:t>3</a:t>
            </a:r>
            <a:r>
              <a:rPr lang="da-DK" sz="1600" strike="noStrike" spc="-1">
                <a:solidFill>
                  <a:srgbClr val="000000"/>
                </a:solidFill>
                <a:uFill>
                  <a:solidFill>
                    <a:srgbClr val="FFFFFF"/>
                  </a:solidFill>
                </a:uFill>
                <a:latin typeface="Calibri"/>
                <a:ea typeface="DejaVu Sans"/>
              </a:rPr>
              <a:t> He.</a:t>
            </a:r>
            <a:endParaRPr/>
          </a:p>
          <a:p>
            <a:pPr>
              <a:lnSpc>
                <a:spcPct val="100000"/>
              </a:lnSpc>
            </a:pPr>
            <a:r>
              <a:rPr lang="da-DK" sz="1600" strike="noStrike" spc="-1">
                <a:solidFill>
                  <a:srgbClr val="000000"/>
                </a:solidFill>
                <a:uFill>
                  <a:solidFill>
                    <a:srgbClr val="FFFFFF"/>
                  </a:solidFill>
                </a:uFill>
                <a:latin typeface="Calibri"/>
                <a:ea typeface="DejaVu Sans"/>
              </a:rPr>
              <a:t>To </a:t>
            </a:r>
            <a:r>
              <a:rPr lang="da-DK" sz="1600" i="1" strike="noStrike" spc="-1" baseline="30000">
                <a:solidFill>
                  <a:srgbClr val="000000"/>
                </a:solidFill>
                <a:uFill>
                  <a:solidFill>
                    <a:srgbClr val="FFFFFF"/>
                  </a:solidFill>
                </a:uFill>
                <a:latin typeface="Calibri"/>
                <a:ea typeface="DejaVu Sans"/>
              </a:rPr>
              <a:t>3</a:t>
            </a:r>
            <a:r>
              <a:rPr lang="da-DK" sz="1600" strike="noStrike" spc="-1">
                <a:solidFill>
                  <a:srgbClr val="000000"/>
                </a:solidFill>
                <a:uFill>
                  <a:solidFill>
                    <a:srgbClr val="FFFFFF"/>
                  </a:solidFill>
                </a:uFill>
                <a:latin typeface="Calibri"/>
                <a:ea typeface="DejaVu Sans"/>
              </a:rPr>
              <a:t> He - kerner kan danne helium 4 og to protoner.</a:t>
            </a:r>
            <a:endParaRPr/>
          </a:p>
          <a:p>
            <a:pPr>
              <a:lnSpc>
                <a:spcPct val="100000"/>
              </a:lnSpc>
            </a:pPr>
            <a:r>
              <a:rPr lang="da-DK" sz="1600" strike="noStrike" spc="-1">
                <a:solidFill>
                  <a:srgbClr val="000000"/>
                </a:solidFill>
                <a:uFill>
                  <a:solidFill>
                    <a:srgbClr val="FFFFFF"/>
                  </a:solidFill>
                </a:uFill>
                <a:latin typeface="Calibri"/>
                <a:ea typeface="DejaVu Sans"/>
              </a:rPr>
              <a:t> </a:t>
            </a:r>
            <a:r>
              <a:rPr lang="da-DK" sz="1600" i="1" strike="noStrike" spc="-1" baseline="30000">
                <a:solidFill>
                  <a:srgbClr val="000000"/>
                </a:solidFill>
                <a:uFill>
                  <a:solidFill>
                    <a:srgbClr val="FFFFFF"/>
                  </a:solidFill>
                </a:uFill>
                <a:latin typeface="Calibri"/>
                <a:ea typeface="DejaVu Sans"/>
              </a:rPr>
              <a:t>4</a:t>
            </a:r>
            <a:r>
              <a:rPr lang="da-DK" sz="1600" strike="noStrike" spc="-1">
                <a:solidFill>
                  <a:srgbClr val="000000"/>
                </a:solidFill>
                <a:uFill>
                  <a:solidFill>
                    <a:srgbClr val="FFFFFF"/>
                  </a:solidFill>
                </a:uFill>
                <a:latin typeface="Calibri"/>
                <a:ea typeface="DejaVu Sans"/>
              </a:rPr>
              <a:t> He har to protoner og to neutroner i kernen</a:t>
            </a:r>
            <a:endParaRPr/>
          </a:p>
          <a:p>
            <a:pPr>
              <a:lnSpc>
                <a:spcPct val="100000"/>
              </a:lnSpc>
            </a:pPr>
            <a:r>
              <a:rPr lang="da-DK" sz="1600" i="1" strike="noStrike" spc="-1">
                <a:solidFill>
                  <a:srgbClr val="000000"/>
                </a:solidFill>
                <a:uFill>
                  <a:solidFill>
                    <a:srgbClr val="FFFFFF"/>
                  </a:solidFill>
                </a:uFill>
                <a:latin typeface="Calibri"/>
                <a:ea typeface="DejaVu Sans"/>
              </a:rPr>
              <a:t> Atomkernerne frastøder hinanden, fordi de alle har positiv ladning. På grund af varmen i Solens kerne skydes atomkernerne alligevel så tæt sammen, at de stærke kernekræfter kan holde to protoner og to neutroner sammen. Kerner af hydrogen med hver en proton og en neutron smelter derfor sammen til kerner af helium med hver to protoner samt ca. to neutroner. Man kalder dette fusion. </a:t>
            </a:r>
            <a:endParaRPr/>
          </a:p>
          <a:p>
            <a:pPr>
              <a:lnSpc>
                <a:spcPct val="100000"/>
              </a:lnSpc>
            </a:pPr>
            <a:r>
              <a:rPr lang="da-DK" sz="1600" i="1" strike="noStrike" spc="-1">
                <a:solidFill>
                  <a:srgbClr val="000000"/>
                </a:solidFill>
                <a:uFill>
                  <a:solidFill>
                    <a:srgbClr val="FFFFFF"/>
                  </a:solidFill>
                </a:uFill>
                <a:latin typeface="Calibri"/>
                <a:ea typeface="DejaVu Sans"/>
              </a:rPr>
              <a:t>Hvert sekund omdannes mere end 600 millioner tons hydrogen til helium. Men den dannede helium vejer 4,3 millioner tons mindre en hydrogenet.  Denne masse omdannes til energi efter Einsteins berømte formel: E = m * c</a:t>
            </a:r>
            <a:r>
              <a:rPr lang="da-DK" sz="1600" i="1" strike="noStrike" spc="-1" baseline="30000">
                <a:solidFill>
                  <a:srgbClr val="000000"/>
                </a:solidFill>
                <a:uFill>
                  <a:solidFill>
                    <a:srgbClr val="FFFFFF"/>
                  </a:solidFill>
                </a:uFill>
                <a:latin typeface="Calibri"/>
                <a:ea typeface="DejaVu Sans"/>
              </a:rPr>
              <a:t>2</a:t>
            </a:r>
            <a:r>
              <a:rPr lang="da-DK" sz="1600" i="1" strike="noStrike" spc="-1">
                <a:solidFill>
                  <a:srgbClr val="000000"/>
                </a:solidFill>
                <a:uFill>
                  <a:solidFill>
                    <a:srgbClr val="FFFFFF"/>
                  </a:solidFill>
                </a:uFill>
                <a:latin typeface="Calibri"/>
                <a:ea typeface="DejaVu Sans"/>
              </a:rPr>
              <a:t>, hvor m er massen på 4,3 millioner tons og c er lysets hastighed på 300.000 km i sekundet.</a:t>
            </a:r>
            <a:endParaRPr/>
          </a:p>
          <a:p>
            <a:pPr>
              <a:lnSpc>
                <a:spcPct val="100000"/>
              </a:lnSpc>
            </a:pPr>
            <a:r>
              <a:rPr lang="da-DK" sz="1600" i="1" strike="noStrike" spc="-1">
                <a:solidFill>
                  <a:srgbClr val="000000"/>
                </a:solidFill>
                <a:uFill>
                  <a:solidFill>
                    <a:srgbClr val="FFFFFF"/>
                  </a:solidFill>
                </a:uFill>
                <a:latin typeface="Calibri"/>
                <a:ea typeface="DejaVu Sans"/>
              </a:rPr>
              <a:t>Dette giver Solen en effekt på 3,86 *10</a:t>
            </a:r>
            <a:r>
              <a:rPr lang="da-DK" sz="1600" i="1" strike="noStrike" spc="-1" baseline="30000">
                <a:solidFill>
                  <a:srgbClr val="000000"/>
                </a:solidFill>
                <a:uFill>
                  <a:solidFill>
                    <a:srgbClr val="FFFFFF"/>
                  </a:solidFill>
                </a:uFill>
                <a:latin typeface="Calibri"/>
                <a:ea typeface="DejaVu Sans"/>
              </a:rPr>
              <a:t>26</a:t>
            </a:r>
            <a:r>
              <a:rPr lang="da-DK" sz="1600" i="1" strike="noStrike" spc="-1">
                <a:solidFill>
                  <a:srgbClr val="000000"/>
                </a:solidFill>
                <a:uFill>
                  <a:solidFill>
                    <a:srgbClr val="FFFFFF"/>
                  </a:solidFill>
                </a:uFill>
                <a:latin typeface="Calibri"/>
                <a:ea typeface="DejaVu Sans"/>
              </a:rPr>
              <a:t> Watt. I Jordens afstand giver det en effekt på ca.1300 W pr. m</a:t>
            </a:r>
            <a:r>
              <a:rPr lang="da-DK" sz="1600" i="1" strike="noStrike" spc="-1" baseline="30000">
                <a:solidFill>
                  <a:srgbClr val="000000"/>
                </a:solidFill>
                <a:uFill>
                  <a:solidFill>
                    <a:srgbClr val="FFFFFF"/>
                  </a:solidFill>
                </a:uFill>
                <a:latin typeface="Calibri"/>
                <a:ea typeface="DejaVu Sans"/>
              </a:rPr>
              <a:t>2</a:t>
            </a:r>
            <a:r>
              <a:rPr lang="da-DK" sz="1600" i="1" strike="noStrike" spc="-1">
                <a:solidFill>
                  <a:srgbClr val="000000"/>
                </a:solidFill>
                <a:uFill>
                  <a:solidFill>
                    <a:srgbClr val="FFFFFF"/>
                  </a:solidFill>
                </a:uFill>
                <a:latin typeface="Calibri"/>
                <a:ea typeface="DejaVu Sans"/>
              </a:rPr>
              <a:t>. Det er denne solenergi, der giver os energi til at leve!</a:t>
            </a:r>
            <a:endParaRPr/>
          </a:p>
          <a:p>
            <a:pPr>
              <a:lnSpc>
                <a:spcPct val="100000"/>
              </a:lnSpc>
            </a:pPr>
            <a:r>
              <a:rPr lang="da-DK" sz="1600" i="1" strike="noStrike" spc="-1">
                <a:solidFill>
                  <a:srgbClr val="000000"/>
                </a:solidFill>
                <a:uFill>
                  <a:solidFill>
                    <a:srgbClr val="FFFFFF"/>
                  </a:solidFill>
                </a:uFill>
                <a:latin typeface="Calibri"/>
                <a:ea typeface="DejaVu Sans"/>
              </a:rPr>
              <a:t>I solens kerne produceres 0,00175 Watt pr. kg masse. Du ved sikkert at et menneske producerer ca. 1 Watt pr. kg. Så mennesket producerer altså mere end 500 gange mere energi pr. kg end Solens kerne producerer!</a:t>
            </a:r>
            <a:endParaRPr/>
          </a:p>
          <a:p>
            <a:pPr>
              <a:lnSpc>
                <a:spcPct val="100000"/>
              </a:lnSpc>
            </a:pPr>
            <a:r>
              <a:rPr lang="da-DK" sz="1600" i="1" strike="noStrike" spc="-1">
                <a:solidFill>
                  <a:srgbClr val="000000"/>
                </a:solidFill>
                <a:uFill>
                  <a:solidFill>
                    <a:srgbClr val="FFFFFF"/>
                  </a:solidFill>
                </a:uFill>
                <a:latin typeface="Calibri"/>
                <a:ea typeface="DejaVu Sans"/>
              </a:rPr>
              <a:t>Forklaringen er at Solens kerne er så tung at dens samlede energiproduktion alligevel er meget stor. Men det kan da berolige os, at Solens energiproduktion pr. kilo er så beskeden, for betyder jo, at Solen kan fortsætte sin energiproduktion 6 milliarder år mere inden dens brændstof slipper op!</a:t>
            </a:r>
            <a:endParaRPr/>
          </a:p>
          <a:p>
            <a:pPr>
              <a:lnSpc>
                <a:spcPct val="100000"/>
              </a:lnSpc>
            </a:pPr>
            <a:endParaRPr/>
          </a:p>
        </p:txBody>
      </p:sp>
      <p:pic>
        <p:nvPicPr>
          <p:cNvPr id="300" name="Pladsholder til indhold 4"/>
          <p:cNvPicPr/>
          <p:nvPr/>
        </p:nvPicPr>
        <p:blipFill>
          <a:blip r:embed="rId3"/>
          <a:stretch/>
        </p:blipFill>
        <p:spPr>
          <a:xfrm>
            <a:off x="8340120" y="1710720"/>
            <a:ext cx="2741760" cy="3545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839880" y="378360"/>
            <a:ext cx="3930840" cy="73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800" strike="noStrike" spc="-1">
                <a:solidFill>
                  <a:srgbClr val="000000"/>
                </a:solidFill>
                <a:uFill>
                  <a:solidFill>
                    <a:srgbClr val="FFFFFF"/>
                  </a:solidFill>
                </a:uFill>
                <a:latin typeface="Calibri Light"/>
                <a:ea typeface="DejaVu Sans"/>
              </a:rPr>
              <a:t>Solens zoner</a:t>
            </a:r>
            <a:endParaRPr/>
          </a:p>
        </p:txBody>
      </p:sp>
      <p:sp>
        <p:nvSpPr>
          <p:cNvPr id="302" name="CustomShape 2"/>
          <p:cNvSpPr/>
          <p:nvPr/>
        </p:nvSpPr>
        <p:spPr>
          <a:xfrm>
            <a:off x="839880" y="991080"/>
            <a:ext cx="4692600" cy="528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600" strike="noStrike" spc="-1">
                <a:solidFill>
                  <a:srgbClr val="000000"/>
                </a:solidFill>
                <a:uFill>
                  <a:solidFill>
                    <a:srgbClr val="FFFFFF"/>
                  </a:solidFill>
                </a:uFill>
                <a:latin typeface="Calibri"/>
                <a:ea typeface="DejaVu Sans"/>
              </a:rPr>
              <a:t>Over Solens kerne er </a:t>
            </a:r>
            <a:r>
              <a:rPr lang="da-DK" sz="1600" b="1" strike="noStrike" spc="-1">
                <a:solidFill>
                  <a:srgbClr val="000000"/>
                </a:solidFill>
                <a:uFill>
                  <a:solidFill>
                    <a:srgbClr val="FFFFFF"/>
                  </a:solidFill>
                </a:uFill>
                <a:latin typeface="Calibri"/>
                <a:ea typeface="DejaVu Sans"/>
              </a:rPr>
              <a:t>Strålingszonen</a:t>
            </a:r>
            <a:r>
              <a:rPr lang="da-DK" sz="1600" strike="noStrike" spc="-1">
                <a:solidFill>
                  <a:srgbClr val="000000"/>
                </a:solidFill>
                <a:uFill>
                  <a:solidFill>
                    <a:srgbClr val="FFFFFF"/>
                  </a:solidFill>
                </a:uFill>
                <a:latin typeface="Calibri"/>
                <a:ea typeface="DejaVu Sans"/>
              </a:rPr>
              <a:t>, der begynder når man er komet 25% af Solens radius bort fra centrum. Der er for ”koldt” og for lavt tryk til at atomkernerne kan skydes ind i hinanden. Der er ingen fusion og ingen energiproduktion. Men der er varmt nok til, at elektroner ikke kan kredse om kernen. Energien fra kernen transporteres som stråling, men på grund af mange sammenstød kan det vare en million år, før energien kommer ud af Solen.</a:t>
            </a:r>
            <a:endParaRPr/>
          </a:p>
          <a:p>
            <a:pPr>
              <a:lnSpc>
                <a:spcPct val="100000"/>
              </a:lnSpc>
            </a:pPr>
            <a:r>
              <a:rPr lang="da-DK" sz="1600" b="1" strike="noStrike" spc="-1">
                <a:solidFill>
                  <a:srgbClr val="000000"/>
                </a:solidFill>
                <a:uFill>
                  <a:solidFill>
                    <a:srgbClr val="FFFFFF"/>
                  </a:solidFill>
                </a:uFill>
                <a:latin typeface="Calibri"/>
                <a:ea typeface="DejaVu Sans"/>
              </a:rPr>
              <a:t>Konvektionszonen</a:t>
            </a:r>
            <a:endParaRPr/>
          </a:p>
          <a:p>
            <a:pPr>
              <a:lnSpc>
                <a:spcPct val="100000"/>
              </a:lnSpc>
            </a:pPr>
            <a:r>
              <a:rPr lang="da-DK" sz="1600" strike="noStrike" spc="-1">
                <a:solidFill>
                  <a:srgbClr val="000000"/>
                </a:solidFill>
                <a:uFill>
                  <a:solidFill>
                    <a:srgbClr val="FFFFFF"/>
                  </a:solidFill>
                </a:uFill>
                <a:latin typeface="Calibri"/>
                <a:ea typeface="DejaVu Sans"/>
              </a:rPr>
              <a:t>Omkring 70% af radius bort fra centrum begynder overgangszonen og konvektionszonen. Der kan strålingen ikke trænge helt så hurtigt igennem, fordi temperaturen bliver lav nok til at enkelte elektroner kan blive indfanget af kernen i kort tid. Varmetransporten sker derfor ved konvektion. Det er næsten som i en gryde, hvor stoffet nederst udvider sig og stiger op, afgiver energi, afkøles og synker ned igen. Men dette solstof er helt anderledes derved, at elektroner og kerner er adskilte det meste af tiden, stoffet er ioniseret. Denne tilstandsform kaldes plasma, som vi på Jorden kender fra lyn og fra nordlyset i ionosfæren. </a:t>
            </a:r>
            <a:endParaRPr/>
          </a:p>
          <a:p>
            <a:pPr>
              <a:lnSpc>
                <a:spcPct val="100000"/>
              </a:lnSpc>
            </a:pPr>
            <a:endParaRPr/>
          </a:p>
        </p:txBody>
      </p:sp>
      <p:pic>
        <p:nvPicPr>
          <p:cNvPr id="303" name="Pladsholder til indhold 4"/>
          <p:cNvPicPr/>
          <p:nvPr/>
        </p:nvPicPr>
        <p:blipFill>
          <a:blip r:embed="rId3"/>
          <a:stretch/>
        </p:blipFill>
        <p:spPr>
          <a:xfrm>
            <a:off x="5533560" y="977400"/>
            <a:ext cx="6656760" cy="4491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839880" y="416160"/>
            <a:ext cx="3930840" cy="7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400" strike="noStrike" spc="-1">
                <a:solidFill>
                  <a:srgbClr val="000000"/>
                </a:solidFill>
                <a:uFill>
                  <a:solidFill>
                    <a:srgbClr val="FFFFFF"/>
                  </a:solidFill>
                </a:uFill>
                <a:latin typeface="Calibri Light"/>
                <a:ea typeface="DejaVu Sans"/>
              </a:rPr>
              <a:t>Granulationer</a:t>
            </a:r>
            <a:endParaRPr/>
          </a:p>
        </p:txBody>
      </p:sp>
      <p:sp>
        <p:nvSpPr>
          <p:cNvPr id="305" name="CustomShape 2"/>
          <p:cNvSpPr/>
          <p:nvPr/>
        </p:nvSpPr>
        <p:spPr>
          <a:xfrm>
            <a:off x="540360" y="1450440"/>
            <a:ext cx="6095520" cy="496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Solens konvektionszone. Nederst er kæmpeceller, hvor varm plasma stiger op og synker ned med i strukturer der er 200.000 km i diameter.</a:t>
            </a:r>
            <a:endParaRPr/>
          </a:p>
          <a:p>
            <a:pPr>
              <a:lnSpc>
                <a:spcPct val="100000"/>
              </a:lnSpc>
            </a:pPr>
            <a:r>
              <a:rPr lang="da-DK" sz="2000" strike="noStrike" spc="-1">
                <a:solidFill>
                  <a:srgbClr val="000000"/>
                </a:solidFill>
                <a:uFill>
                  <a:solidFill>
                    <a:srgbClr val="FFFFFF"/>
                  </a:solidFill>
                </a:uFill>
                <a:latin typeface="Calibri"/>
                <a:ea typeface="DejaVu Sans"/>
              </a:rPr>
              <a:t>Over dette er supergranulatiner med en diameter på 30.000 km de øverste 2000 km deler konvektionen sig op i granulationer med en diameter på 1000 km. Disse granulationer kan vi observere i Fotosfæren. De er tegnet herover.</a:t>
            </a:r>
            <a:endParaRPr/>
          </a:p>
          <a:p>
            <a:pPr>
              <a:lnSpc>
                <a:spcPct val="100000"/>
              </a:lnSpc>
            </a:pPr>
            <a:r>
              <a:rPr lang="da-DK" sz="2000" strike="noStrike" spc="-1">
                <a:solidFill>
                  <a:srgbClr val="000000"/>
                </a:solidFill>
                <a:uFill>
                  <a:solidFill>
                    <a:srgbClr val="FFFFFF"/>
                  </a:solidFill>
                </a:uFill>
                <a:latin typeface="Calibri"/>
                <a:ea typeface="DejaVu Sans"/>
              </a:rPr>
              <a:t> Over konvektionszonen er fotosfæren der kun er 500 km tyk. Der er plasmaet så tyndt at lyset kan passere. Når vi observerer med synligt lys, er det mest Fotosfæren vi ser. Solens lys er for stærkt til, at vi må se på Solen med det blotte øje. Vi skal beskytte øjnene med formørkelsesbriller eller se på en projektion af sollyset på et stykke papir. Før vi rettet et telekop mod Solen skal et specielt filter sættes foran linsen, objektivet. Så kan vi ofte se solpletter.</a:t>
            </a:r>
            <a:endParaRPr/>
          </a:p>
          <a:p>
            <a:pPr>
              <a:lnSpc>
                <a:spcPct val="100000"/>
              </a:lnSpc>
            </a:pPr>
            <a:endParaRPr/>
          </a:p>
          <a:p>
            <a:pPr>
              <a:lnSpc>
                <a:spcPct val="100000"/>
              </a:lnSpc>
            </a:pPr>
            <a:endParaRPr/>
          </a:p>
        </p:txBody>
      </p:sp>
      <p:pic>
        <p:nvPicPr>
          <p:cNvPr id="306" name="Pladsholder til indhold 4"/>
          <p:cNvPicPr/>
          <p:nvPr/>
        </p:nvPicPr>
        <p:blipFill>
          <a:blip r:embed="rId3"/>
          <a:stretch/>
        </p:blipFill>
        <p:spPr>
          <a:xfrm>
            <a:off x="6842160" y="345240"/>
            <a:ext cx="3356640" cy="3009600"/>
          </a:xfrm>
          <a:prstGeom prst="rect">
            <a:avLst/>
          </a:prstGeom>
          <a:ln>
            <a:noFill/>
          </a:ln>
        </p:spPr>
      </p:pic>
      <p:pic>
        <p:nvPicPr>
          <p:cNvPr id="307" name="Billede 5"/>
          <p:cNvPicPr/>
          <p:nvPr/>
        </p:nvPicPr>
        <p:blipFill>
          <a:blip r:embed="rId4"/>
          <a:stretch/>
        </p:blipFill>
        <p:spPr>
          <a:xfrm>
            <a:off x="6842160" y="3356280"/>
            <a:ext cx="3356640" cy="2511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839880" y="95760"/>
            <a:ext cx="3930840" cy="92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6000" strike="noStrike" spc="-1">
                <a:solidFill>
                  <a:srgbClr val="000000"/>
                </a:solidFill>
                <a:uFill>
                  <a:solidFill>
                    <a:srgbClr val="FFFFFF"/>
                  </a:solidFill>
                </a:uFill>
                <a:latin typeface="Calibri Light"/>
                <a:ea typeface="DejaVu Sans"/>
              </a:rPr>
              <a:t>Solpletter</a:t>
            </a:r>
            <a:endParaRPr/>
          </a:p>
        </p:txBody>
      </p:sp>
      <p:sp>
        <p:nvSpPr>
          <p:cNvPr id="309" name="CustomShape 2"/>
          <p:cNvSpPr/>
          <p:nvPr/>
        </p:nvSpPr>
        <p:spPr>
          <a:xfrm>
            <a:off x="839880" y="1018080"/>
            <a:ext cx="5985360" cy="48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Solplettens mørke midte kaldes Umbra. Der er magnetfeltet så stærkt, at temperaturen kun er omkring 4000 </a:t>
            </a:r>
            <a:r>
              <a:rPr lang="da-DK" sz="2000" strike="noStrike" spc="-1">
                <a:solidFill>
                  <a:srgbClr val="000000"/>
                </a:solidFill>
                <a:uFill>
                  <a:solidFill>
                    <a:srgbClr val="FFFFFF"/>
                  </a:solidFill>
                </a:uFill>
                <a:latin typeface="Arial"/>
                <a:ea typeface="DejaVu Sans"/>
              </a:rPr>
              <a:t>˚ </a:t>
            </a:r>
            <a:r>
              <a:rPr lang="da-DK" sz="2000" strike="noStrike" spc="-1">
                <a:solidFill>
                  <a:srgbClr val="000000"/>
                </a:solidFill>
                <a:uFill>
                  <a:solidFill>
                    <a:srgbClr val="FFFFFF"/>
                  </a:solidFill>
                </a:uFill>
                <a:latin typeface="Calibri"/>
                <a:ea typeface="DejaVu Sans"/>
              </a:rPr>
              <a:t>C , fordi magnetfeltet mindsker varmetransporten fra Solens indre. Det mindre mørke område kaldes Penumbra. Uden for dette område findes den almindelige fotosfære med en temperatur på ca. 5500 </a:t>
            </a:r>
            <a:r>
              <a:rPr lang="da-DK" sz="2000" strike="noStrike" spc="-1">
                <a:solidFill>
                  <a:srgbClr val="000000"/>
                </a:solidFill>
                <a:uFill>
                  <a:solidFill>
                    <a:srgbClr val="FFFFFF"/>
                  </a:solidFill>
                </a:uFill>
                <a:latin typeface="Arial"/>
                <a:ea typeface="DejaVu Sans"/>
              </a:rPr>
              <a:t>˚ </a:t>
            </a:r>
            <a:r>
              <a:rPr lang="da-DK" sz="2000" strike="noStrike" spc="-1">
                <a:solidFill>
                  <a:srgbClr val="000000"/>
                </a:solidFill>
                <a:uFill>
                  <a:solidFill>
                    <a:srgbClr val="FFFFFF"/>
                  </a:solidFill>
                </a:uFill>
                <a:latin typeface="Calibri"/>
                <a:ea typeface="DejaVu Sans"/>
              </a:rPr>
              <a:t>C .</a:t>
            </a:r>
            <a:endParaRPr/>
          </a:p>
          <a:p>
            <a:pPr>
              <a:lnSpc>
                <a:spcPct val="100000"/>
              </a:lnSpc>
            </a:pPr>
            <a:r>
              <a:rPr lang="da-DK" sz="2000" strike="noStrike" spc="-1">
                <a:solidFill>
                  <a:srgbClr val="000000"/>
                </a:solidFill>
                <a:uFill>
                  <a:solidFill>
                    <a:srgbClr val="FFFFFF"/>
                  </a:solidFill>
                </a:uFill>
                <a:latin typeface="Calibri"/>
                <a:ea typeface="DejaVu Sans"/>
              </a:rPr>
              <a:t>Man kan måle, at magnetfeltet i en solplet kan være helt op til 1000 gange stærkere end Jorden magnetfelt. I et spektrometer ses linjer i solspektret. Et stærkt magnetfelt kan dele en linje i to, og jo stærkere feltet er, des mere skubbes de to linjer fra hinanden.</a:t>
            </a:r>
            <a:endParaRPr/>
          </a:p>
          <a:p>
            <a:pPr>
              <a:lnSpc>
                <a:spcPct val="100000"/>
              </a:lnSpc>
            </a:pPr>
            <a:r>
              <a:rPr lang="da-DK" sz="2000" strike="noStrike" spc="-1">
                <a:solidFill>
                  <a:srgbClr val="000000"/>
                </a:solidFill>
                <a:uFill>
                  <a:solidFill>
                    <a:srgbClr val="FFFFFF"/>
                  </a:solidFill>
                </a:uFill>
                <a:latin typeface="Calibri"/>
                <a:ea typeface="DejaVu Sans"/>
              </a:rPr>
              <a:t>Solpletter er ofte meget større end Jorden</a:t>
            </a:r>
            <a:endParaRPr/>
          </a:p>
        </p:txBody>
      </p:sp>
      <p:pic>
        <p:nvPicPr>
          <p:cNvPr id="310" name="Pladsholder til indhold 6"/>
          <p:cNvPicPr/>
          <p:nvPr/>
        </p:nvPicPr>
        <p:blipFill>
          <a:blip r:embed="rId3"/>
          <a:stretch/>
        </p:blipFill>
        <p:spPr>
          <a:xfrm>
            <a:off x="7178040" y="1018080"/>
            <a:ext cx="4660560" cy="4356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698040" y="567720"/>
            <a:ext cx="3930840" cy="74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400" strike="noStrike" spc="-1">
                <a:solidFill>
                  <a:srgbClr val="FF0000"/>
                </a:solidFill>
                <a:uFill>
                  <a:solidFill>
                    <a:srgbClr val="FFFFFF"/>
                  </a:solidFill>
                </a:uFill>
                <a:latin typeface="Calibri Light"/>
                <a:ea typeface="DejaVu Sans"/>
              </a:rPr>
              <a:t>Bohrs postulat</a:t>
            </a:r>
            <a:endParaRPr/>
          </a:p>
        </p:txBody>
      </p:sp>
      <p:sp>
        <p:nvSpPr>
          <p:cNvPr id="261" name="CustomShape 2"/>
          <p:cNvSpPr/>
          <p:nvPr/>
        </p:nvSpPr>
        <p:spPr>
          <a:xfrm>
            <a:off x="839880" y="2057400"/>
            <a:ext cx="3930840" cy="38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Hydrogenatomet udsender lys, fordi elektronen springer tilbage i grundtilstanden. Energiforskellen udsendes som lysenergi. Springene sker i bestemte baner.</a:t>
            </a:r>
            <a:endParaRPr/>
          </a:p>
          <a:p>
            <a:pPr>
              <a:lnSpc>
                <a:spcPct val="100000"/>
              </a:lnSpc>
            </a:pPr>
            <a:r>
              <a:rPr lang="da-DK" sz="1800" strike="noStrike" spc="-1">
                <a:solidFill>
                  <a:srgbClr val="000000"/>
                </a:solidFill>
                <a:uFill>
                  <a:solidFill>
                    <a:srgbClr val="FFFFFF"/>
                  </a:solidFill>
                </a:uFill>
                <a:latin typeface="Calibri"/>
                <a:ea typeface="DejaVu Sans"/>
              </a:rPr>
              <a:t>Energispringene er bestemte kvanter eller pakker. </a:t>
            </a:r>
            <a:endParaRPr/>
          </a:p>
          <a:p>
            <a:pPr>
              <a:lnSpc>
                <a:spcPct val="100000"/>
              </a:lnSpc>
            </a:pPr>
            <a:r>
              <a:rPr lang="da-DK" sz="1800" strike="noStrike" spc="-1">
                <a:solidFill>
                  <a:srgbClr val="000000"/>
                </a:solidFill>
                <a:uFill>
                  <a:solidFill>
                    <a:srgbClr val="FFFFFF"/>
                  </a:solidFill>
                </a:uFill>
                <a:latin typeface="Calibri"/>
                <a:ea typeface="DejaVu Sans"/>
              </a:rPr>
              <a:t>Derfor udsender hydrogen farver i bestemte linjer eller bølgelængder. Du kan se disse linjer i et spektroskop. Hydrogen udsender få linjer. Tungere stoffer udsender flere linjer, når de gløder. Kilde: Se noter</a:t>
            </a:r>
            <a:endParaRPr/>
          </a:p>
        </p:txBody>
      </p:sp>
      <p:pic>
        <p:nvPicPr>
          <p:cNvPr id="262" name="Pladsholder til indhold 4"/>
          <p:cNvPicPr/>
          <p:nvPr/>
        </p:nvPicPr>
        <p:blipFill>
          <a:blip r:embed="rId3"/>
          <a:stretch/>
        </p:blipFill>
        <p:spPr>
          <a:xfrm>
            <a:off x="5754240" y="567720"/>
            <a:ext cx="5784480" cy="5563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1"/>
          <p:cNvSpPr/>
          <p:nvPr/>
        </p:nvSpPr>
        <p:spPr>
          <a:xfrm>
            <a:off x="819000" y="425520"/>
            <a:ext cx="3930840" cy="5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b="1" strike="noStrike" spc="-1">
                <a:solidFill>
                  <a:srgbClr val="000000"/>
                </a:solidFill>
                <a:uFill>
                  <a:solidFill>
                    <a:srgbClr val="FFFFFF"/>
                  </a:solidFill>
                </a:uFill>
                <a:latin typeface="Calibri Light"/>
                <a:ea typeface="DejaVu Sans"/>
              </a:rPr>
              <a:t>Magnetfeltet på Solen</a:t>
            </a:r>
            <a:endParaRPr/>
          </a:p>
        </p:txBody>
      </p:sp>
      <p:sp>
        <p:nvSpPr>
          <p:cNvPr id="312" name="CustomShape 2"/>
          <p:cNvSpPr/>
          <p:nvPr/>
        </p:nvSpPr>
        <p:spPr>
          <a:xfrm>
            <a:off x="819000" y="1103760"/>
            <a:ext cx="7251480" cy="496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800" strike="noStrike" spc="-1">
                <a:solidFill>
                  <a:srgbClr val="000000"/>
                </a:solidFill>
                <a:uFill>
                  <a:solidFill>
                    <a:srgbClr val="FFFFFF"/>
                  </a:solidFill>
                </a:uFill>
                <a:latin typeface="Calibri"/>
                <a:ea typeface="DejaVu Sans"/>
              </a:rPr>
              <a:t>I en solpletgruppe er der mange nordpoler og sydpoler. Feltlinjerne kommer ud af en nordpol og går ind i en sydpol. Der dannes magnetfeltløkker, som vrides mere og mere. To modsatrettede felter kan komme til at ligge tæt. </a:t>
            </a:r>
            <a:endParaRPr/>
          </a:p>
          <a:p>
            <a:pPr>
              <a:lnSpc>
                <a:spcPct val="100000"/>
              </a:lnSpc>
            </a:pPr>
            <a:r>
              <a:rPr lang="da-DK" sz="2800" strike="noStrike" spc="-1">
                <a:solidFill>
                  <a:srgbClr val="000000"/>
                </a:solidFill>
                <a:uFill>
                  <a:solidFill>
                    <a:srgbClr val="FFFFFF"/>
                  </a:solidFill>
                </a:uFill>
                <a:latin typeface="Calibri"/>
                <a:ea typeface="DejaVu Sans"/>
              </a:rPr>
              <a:t>Det kan betyde energien rekombinerer og udløses i et enormt udbrud –en Flare, der bliver så varm at der udsendes meget røntgenstråling i et kraftigt glimt. Derefter kan følge en udkastning af plasma som kaldes Coronal Mass Ejection - CME.</a:t>
            </a:r>
            <a:endParaRPr/>
          </a:p>
        </p:txBody>
      </p:sp>
      <p:pic>
        <p:nvPicPr>
          <p:cNvPr id="313" name="Pladsholder til indhold 4"/>
          <p:cNvPicPr/>
          <p:nvPr/>
        </p:nvPicPr>
        <p:blipFill>
          <a:blip r:embed="rId3"/>
          <a:stretch/>
        </p:blipFill>
        <p:spPr>
          <a:xfrm>
            <a:off x="8242200" y="1875960"/>
            <a:ext cx="3722400" cy="2776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633240" y="78840"/>
            <a:ext cx="10514160" cy="45000"/>
          </a:xfrm>
          <a:prstGeom prst="rect">
            <a:avLst/>
          </a:prstGeom>
          <a:noFill/>
          <a:ln>
            <a:noFill/>
          </a:ln>
        </p:spPr>
        <p:style>
          <a:lnRef idx="0">
            <a:scrgbClr r="0" g="0" b="0"/>
          </a:lnRef>
          <a:fillRef idx="0">
            <a:scrgbClr r="0" g="0" b="0"/>
          </a:fillRef>
          <a:effectRef idx="0">
            <a:scrgbClr r="0" g="0" b="0"/>
          </a:effectRef>
          <a:fontRef idx="minor"/>
        </p:style>
      </p:sp>
      <p:pic>
        <p:nvPicPr>
          <p:cNvPr id="315" name="Billede 2"/>
          <p:cNvPicPr/>
          <p:nvPr/>
        </p:nvPicPr>
        <p:blipFill>
          <a:blip r:embed="rId3"/>
          <a:stretch/>
        </p:blipFill>
        <p:spPr>
          <a:xfrm>
            <a:off x="838080" y="-567720"/>
            <a:ext cx="11352240" cy="4665240"/>
          </a:xfrm>
          <a:prstGeom prst="rect">
            <a:avLst/>
          </a:prstGeom>
          <a:ln>
            <a:noFill/>
          </a:ln>
        </p:spPr>
      </p:pic>
      <p:sp>
        <p:nvSpPr>
          <p:cNvPr id="316" name="CustomShape 2"/>
          <p:cNvSpPr/>
          <p:nvPr/>
        </p:nvSpPr>
        <p:spPr>
          <a:xfrm>
            <a:off x="267840" y="3768120"/>
            <a:ext cx="11764800" cy="268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da-DK" sz="2000" strike="noStrike" spc="-1">
                <a:solidFill>
                  <a:srgbClr val="000000"/>
                </a:solidFill>
                <a:uFill>
                  <a:solidFill>
                    <a:srgbClr val="FFFFFF"/>
                  </a:solidFill>
                </a:uFill>
                <a:latin typeface="Times New Roman"/>
                <a:ea typeface="Calibri"/>
              </a:rPr>
              <a:t>Dette billede af Solens magnetfelt kaldes et </a:t>
            </a:r>
            <a:r>
              <a:rPr lang="da-DK" sz="2000" b="1" strike="noStrike" spc="-1">
                <a:solidFill>
                  <a:srgbClr val="000000"/>
                </a:solidFill>
                <a:uFill>
                  <a:solidFill>
                    <a:srgbClr val="FFFFFF"/>
                  </a:solidFill>
                </a:uFill>
                <a:latin typeface="Times New Roman"/>
                <a:ea typeface="Calibri"/>
              </a:rPr>
              <a:t>sommerfugle diagram</a:t>
            </a:r>
            <a:r>
              <a:rPr lang="da-DK" sz="2000" strike="noStrike" spc="-1">
                <a:solidFill>
                  <a:srgbClr val="000000"/>
                </a:solidFill>
                <a:uFill>
                  <a:solidFill>
                    <a:srgbClr val="FFFFFF"/>
                  </a:solidFill>
                </a:uFill>
                <a:latin typeface="Times New Roman"/>
                <a:ea typeface="Calibri"/>
              </a:rPr>
              <a:t>. Gul betyder Nordpol, blå betyder sydpol. I en solpletgruppe er der både nordpoler og sydpoler. Feltlinjerne kommer ud af Nordpolerne og går tilbage i sydpolerne. På den nordlige halvkugle er ene pol nærmest ækvator. På den sydlige er den modsatte nærmest ækvator. I løbet af en cyklus på 11 år nærmer solpletterne sig ækvator. Det fører til Solens polaritet skifter plads og bliver modsat i de næste ca. 11 år. Ca. hvert 11 år skiftes polaritet så at dette bliver modsat. I hver 11 års periode er der et solpletmaximum og et solpletminimum. Der kommer mest nordlys under solpletmaximum.</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1"/>
          <p:cNvSpPr/>
          <p:nvPr/>
        </p:nvSpPr>
        <p:spPr>
          <a:xfrm>
            <a:off x="839880" y="173520"/>
            <a:ext cx="3930840" cy="66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400" strike="noStrike" spc="-1">
                <a:solidFill>
                  <a:srgbClr val="000000"/>
                </a:solidFill>
                <a:uFill>
                  <a:solidFill>
                    <a:srgbClr val="FFFFFF"/>
                  </a:solidFill>
                </a:uFill>
                <a:latin typeface="Calibri Light"/>
                <a:ea typeface="DejaVu Sans"/>
              </a:rPr>
              <a:t>De ydre lag</a:t>
            </a:r>
            <a:endParaRPr/>
          </a:p>
        </p:txBody>
      </p:sp>
      <p:sp>
        <p:nvSpPr>
          <p:cNvPr id="318" name="CustomShape 2"/>
          <p:cNvSpPr/>
          <p:nvPr/>
        </p:nvSpPr>
        <p:spPr>
          <a:xfrm>
            <a:off x="839880" y="1056240"/>
            <a:ext cx="5764680" cy="481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400" strike="noStrike" spc="-1">
                <a:solidFill>
                  <a:srgbClr val="000000"/>
                </a:solidFill>
                <a:uFill>
                  <a:solidFill>
                    <a:srgbClr val="FFFFFF"/>
                  </a:solidFill>
                </a:uFill>
                <a:latin typeface="Calibri"/>
                <a:ea typeface="DejaVu Sans"/>
              </a:rPr>
              <a:t>Over fotosfæren er den 2000 km tykke kromosfære. Indtil 1500 km over fotosfæren falder temperaturen til omkring 4200 </a:t>
            </a:r>
            <a:r>
              <a:rPr lang="da-DK" sz="2000" b="1" strike="noStrike" spc="-1">
                <a:solidFill>
                  <a:srgbClr val="000000"/>
                </a:solidFill>
                <a:uFill>
                  <a:solidFill>
                    <a:srgbClr val="FFFFFF"/>
                  </a:solidFill>
                </a:uFill>
                <a:latin typeface="Arial"/>
                <a:ea typeface="DejaVu Sans"/>
              </a:rPr>
              <a:t>˚ </a:t>
            </a:r>
            <a:r>
              <a:rPr lang="da-DK" sz="2000" b="1" strike="noStrike" spc="-1">
                <a:solidFill>
                  <a:srgbClr val="000000"/>
                </a:solidFill>
                <a:uFill>
                  <a:solidFill>
                    <a:srgbClr val="FFFFFF"/>
                  </a:solidFill>
                </a:uFill>
                <a:latin typeface="Calibri"/>
                <a:ea typeface="DejaVu Sans"/>
              </a:rPr>
              <a:t>C </a:t>
            </a:r>
            <a:r>
              <a:rPr lang="da-DK" sz="2400" strike="noStrike" spc="-1">
                <a:solidFill>
                  <a:srgbClr val="000000"/>
                </a:solidFill>
                <a:uFill>
                  <a:solidFill>
                    <a:srgbClr val="FFFFFF"/>
                  </a:solidFill>
                </a:uFill>
                <a:latin typeface="Calibri"/>
                <a:ea typeface="DejaVu Sans"/>
              </a:rPr>
              <a:t>, så at denne del ser rødlig ud i et teleskop. Men ved 1500 km stiger temperaturen i Kromosfæren til omkring 10.000 </a:t>
            </a:r>
            <a:r>
              <a:rPr lang="da-DK" sz="2000" b="1" strike="noStrike" spc="-1">
                <a:solidFill>
                  <a:srgbClr val="000000"/>
                </a:solidFill>
                <a:uFill>
                  <a:solidFill>
                    <a:srgbClr val="FFFFFF"/>
                  </a:solidFill>
                </a:uFill>
                <a:latin typeface="Arial"/>
                <a:ea typeface="DejaVu Sans"/>
              </a:rPr>
              <a:t>˚ </a:t>
            </a:r>
            <a:r>
              <a:rPr lang="da-DK" sz="2000" b="1" strike="noStrike" spc="-1">
                <a:solidFill>
                  <a:srgbClr val="000000"/>
                </a:solidFill>
                <a:uFill>
                  <a:solidFill>
                    <a:srgbClr val="FFFFFF"/>
                  </a:solidFill>
                </a:uFill>
                <a:latin typeface="Calibri"/>
                <a:ea typeface="DejaVu Sans"/>
              </a:rPr>
              <a:t>C </a:t>
            </a:r>
            <a:r>
              <a:rPr lang="da-DK" sz="2400" strike="noStrike" spc="-1">
                <a:solidFill>
                  <a:srgbClr val="000000"/>
                </a:solidFill>
                <a:uFill>
                  <a:solidFill>
                    <a:srgbClr val="FFFFFF"/>
                  </a:solidFill>
                </a:uFill>
                <a:latin typeface="Calibri"/>
                <a:ea typeface="DejaVu Sans"/>
              </a:rPr>
              <a:t>. </a:t>
            </a:r>
            <a:endParaRPr/>
          </a:p>
          <a:p>
            <a:pPr>
              <a:lnSpc>
                <a:spcPct val="100000"/>
              </a:lnSpc>
            </a:pPr>
            <a:r>
              <a:rPr lang="da-DK" sz="2400" strike="noStrike" spc="-1">
                <a:solidFill>
                  <a:srgbClr val="000000"/>
                </a:solidFill>
                <a:uFill>
                  <a:solidFill>
                    <a:srgbClr val="FFFFFF"/>
                  </a:solidFill>
                </a:uFill>
                <a:latin typeface="Calibri"/>
                <a:ea typeface="DejaVu Sans"/>
              </a:rPr>
              <a:t>2000 km over fotosfæren slutter Kromosfæren. I det smalle Transisjonslag stiger temperaturen til omkring en million gradet C. Koronaens plasma er utrolig tynd med meget varm: 1-3 millioner grader. Derfor observerer man den med korte bølgelængder.</a:t>
            </a:r>
            <a:endParaRPr/>
          </a:p>
        </p:txBody>
      </p:sp>
      <p:pic>
        <p:nvPicPr>
          <p:cNvPr id="319" name="Pladsholder til indhold 4"/>
          <p:cNvPicPr/>
          <p:nvPr/>
        </p:nvPicPr>
        <p:blipFill>
          <a:blip r:embed="rId3"/>
          <a:stretch/>
        </p:blipFill>
        <p:spPr>
          <a:xfrm>
            <a:off x="6858000" y="1686960"/>
            <a:ext cx="4541400" cy="331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839880" y="232560"/>
            <a:ext cx="3930840" cy="66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000" strike="noStrike" spc="-1">
                <a:solidFill>
                  <a:srgbClr val="000000"/>
                </a:solidFill>
                <a:uFill>
                  <a:solidFill>
                    <a:srgbClr val="FFFFFF"/>
                  </a:solidFill>
                </a:uFill>
                <a:latin typeface="Calibri Light"/>
                <a:ea typeface="DejaVu Sans"/>
              </a:rPr>
              <a:t>Foto fra IRIS</a:t>
            </a:r>
            <a:endParaRPr/>
          </a:p>
        </p:txBody>
      </p:sp>
      <p:sp>
        <p:nvSpPr>
          <p:cNvPr id="321" name="CustomShape 2"/>
          <p:cNvSpPr/>
          <p:nvPr/>
        </p:nvSpPr>
        <p:spPr>
          <a:xfrm>
            <a:off x="839880" y="902520"/>
            <a:ext cx="3930840" cy="496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Denne kolossale opvarmning har længe været en gåde for forskerne. Nu er norske forskere med i et forsøg på at løse gåden ved hjælp af Satellitten IRIS, der er opsendt i 2013.</a:t>
            </a:r>
            <a:endParaRPr/>
          </a:p>
          <a:p>
            <a:pPr>
              <a:lnSpc>
                <a:spcPct val="100000"/>
              </a:lnSpc>
            </a:pPr>
            <a:r>
              <a:rPr lang="da-DK" sz="2000" strike="noStrike" spc="-1">
                <a:solidFill>
                  <a:srgbClr val="000000"/>
                </a:solidFill>
                <a:uFill>
                  <a:solidFill>
                    <a:srgbClr val="FFFFFF"/>
                  </a:solidFill>
                </a:uFill>
                <a:latin typeface="Calibri"/>
                <a:ea typeface="DejaVu Sans"/>
              </a:rPr>
              <a:t> IRIS tager UV billeder og spektre af solens Kromosfære. Disse billeder har en hidtil uset god opløsning.</a:t>
            </a:r>
            <a:endParaRPr/>
          </a:p>
          <a:p>
            <a:pPr>
              <a:lnSpc>
                <a:spcPct val="100000"/>
              </a:lnSpc>
            </a:pPr>
            <a:endParaRPr/>
          </a:p>
          <a:p>
            <a:pPr>
              <a:lnSpc>
                <a:spcPct val="100000"/>
              </a:lnSpc>
            </a:pPr>
            <a:r>
              <a:rPr lang="da-DK" sz="2000" strike="noStrike" spc="-1">
                <a:solidFill>
                  <a:srgbClr val="000000"/>
                </a:solidFill>
                <a:uFill>
                  <a:solidFill>
                    <a:srgbClr val="FFFFFF"/>
                  </a:solidFill>
                </a:uFill>
                <a:latin typeface="Calibri"/>
                <a:ea typeface="DejaVu Sans"/>
              </a:rPr>
              <a:t>Denne forskning kan bidrage til at løse gåden om hvordan energi og plasma kommer op i Koronaen og ud i solvinden </a:t>
            </a:r>
            <a:endParaRPr/>
          </a:p>
          <a:p>
            <a:pPr>
              <a:lnSpc>
                <a:spcPct val="100000"/>
              </a:lnSpc>
            </a:pPr>
            <a:endParaRPr/>
          </a:p>
        </p:txBody>
      </p:sp>
      <p:pic>
        <p:nvPicPr>
          <p:cNvPr id="322" name="Pladsholder til indhold 4"/>
          <p:cNvPicPr/>
          <p:nvPr/>
        </p:nvPicPr>
        <p:blipFill>
          <a:blip r:embed="rId3"/>
          <a:stretch/>
        </p:blipFill>
        <p:spPr>
          <a:xfrm>
            <a:off x="4772160" y="567720"/>
            <a:ext cx="6814080" cy="5299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CustomShape 1"/>
          <p:cNvSpPr/>
          <p:nvPr/>
        </p:nvSpPr>
        <p:spPr>
          <a:xfrm>
            <a:off x="839880" y="204840"/>
            <a:ext cx="3930840" cy="57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000" strike="noStrike" spc="-1">
                <a:solidFill>
                  <a:srgbClr val="000000"/>
                </a:solidFill>
                <a:uFill>
                  <a:solidFill>
                    <a:srgbClr val="FFFFFF"/>
                  </a:solidFill>
                </a:uFill>
                <a:latin typeface="Calibri Light"/>
                <a:ea typeface="DejaVu Sans"/>
              </a:rPr>
              <a:t>Heliosfæren</a:t>
            </a:r>
            <a:endParaRPr/>
          </a:p>
        </p:txBody>
      </p:sp>
      <p:sp>
        <p:nvSpPr>
          <p:cNvPr id="324" name="CustomShape 2"/>
          <p:cNvSpPr/>
          <p:nvPr/>
        </p:nvSpPr>
        <p:spPr>
          <a:xfrm>
            <a:off x="839880" y="780480"/>
            <a:ext cx="4629240" cy="547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Heliosphæren er en kæmpe ”boble ”omkring solsystemet, hvor solvinden dominerer.</a:t>
            </a:r>
            <a:endParaRPr/>
          </a:p>
          <a:p>
            <a:pPr>
              <a:lnSpc>
                <a:spcPct val="100000"/>
              </a:lnSpc>
            </a:pPr>
            <a:r>
              <a:rPr lang="da-DK" sz="2000" strike="noStrike" spc="-1">
                <a:solidFill>
                  <a:srgbClr val="000000"/>
                </a:solidFill>
                <a:uFill>
                  <a:solidFill>
                    <a:srgbClr val="FFFFFF"/>
                  </a:solidFill>
                </a:uFill>
                <a:latin typeface="Calibri"/>
                <a:ea typeface="DejaVu Sans"/>
              </a:rPr>
              <a:t>Udenfor Heliosfæren dominerer partikler fra andre stjerner. De neutrale partikler fra andre stjerner kan komme ind i Heliosfæren, mens de elektrisk ladede bøjes af og giver Heliosferen en lang hale.</a:t>
            </a:r>
            <a:endParaRPr/>
          </a:p>
          <a:p>
            <a:pPr>
              <a:lnSpc>
                <a:spcPct val="100000"/>
              </a:lnSpc>
            </a:pPr>
            <a:r>
              <a:rPr lang="da-DK" sz="2000" strike="noStrike" spc="-1">
                <a:solidFill>
                  <a:srgbClr val="000000"/>
                </a:solidFill>
                <a:uFill>
                  <a:solidFill>
                    <a:srgbClr val="FFFFFF"/>
                  </a:solidFill>
                </a:uFill>
                <a:latin typeface="Calibri"/>
                <a:ea typeface="DejaVu Sans"/>
              </a:rPr>
              <a:t>Heliopausen er den afstand hvor solvinden og de interstellare ioner udligner hinanden. Udenfor strømmer  en bovbølge, hvor ionerne fra andre stjerner giver Heliosfæren en lang hale i deres retning. Indenfor Heliopausen bremses  solvinden til underlydshastighed i  Solens chockfront -Termination Chock.</a:t>
            </a:r>
            <a:endParaRPr/>
          </a:p>
          <a:p>
            <a:pPr>
              <a:lnSpc>
                <a:spcPct val="100000"/>
              </a:lnSpc>
            </a:pPr>
            <a:r>
              <a:rPr lang="da-DK" sz="2000" strike="noStrike" spc="-1">
                <a:solidFill>
                  <a:srgbClr val="000000"/>
                </a:solidFill>
                <a:uFill>
                  <a:solidFill>
                    <a:srgbClr val="FFFFFF"/>
                  </a:solidFill>
                </a:uFill>
                <a:latin typeface="Calibri"/>
                <a:ea typeface="DejaVu Sans"/>
              </a:rPr>
              <a:t> </a:t>
            </a:r>
            <a:endParaRPr/>
          </a:p>
          <a:p>
            <a:pPr>
              <a:lnSpc>
                <a:spcPct val="100000"/>
              </a:lnSpc>
            </a:pPr>
            <a:endParaRPr/>
          </a:p>
        </p:txBody>
      </p:sp>
      <p:pic>
        <p:nvPicPr>
          <p:cNvPr id="325" name="Pladsholder til indhold 4"/>
          <p:cNvPicPr/>
          <p:nvPr/>
        </p:nvPicPr>
        <p:blipFill>
          <a:blip r:embed="rId3"/>
          <a:stretch/>
        </p:blipFill>
        <p:spPr>
          <a:xfrm>
            <a:off x="5707080" y="1070640"/>
            <a:ext cx="5646960" cy="4383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981720" y="220680"/>
            <a:ext cx="3930840" cy="51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800" strike="noStrike" spc="-1">
                <a:solidFill>
                  <a:srgbClr val="000000"/>
                </a:solidFill>
                <a:uFill>
                  <a:solidFill>
                    <a:srgbClr val="FFFFFF"/>
                  </a:solidFill>
                </a:uFill>
                <a:latin typeface="Calibri Light"/>
                <a:ea typeface="DejaVu Sans"/>
              </a:rPr>
              <a:t>Atmosfæren</a:t>
            </a:r>
            <a:endParaRPr/>
          </a:p>
        </p:txBody>
      </p:sp>
      <p:sp>
        <p:nvSpPr>
          <p:cNvPr id="327" name="CustomShape 2"/>
          <p:cNvSpPr/>
          <p:nvPr/>
        </p:nvSpPr>
        <p:spPr>
          <a:xfrm>
            <a:off x="839880" y="732960"/>
            <a:ext cx="4913280" cy="590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Troposfæren</a:t>
            </a:r>
            <a:endParaRPr/>
          </a:p>
          <a:p>
            <a:pPr>
              <a:lnSpc>
                <a:spcPct val="100000"/>
              </a:lnSpc>
            </a:pPr>
            <a:r>
              <a:rPr lang="da-DK" sz="1800" strike="noStrike" spc="-1">
                <a:solidFill>
                  <a:srgbClr val="000000"/>
                </a:solidFill>
                <a:uFill>
                  <a:solidFill>
                    <a:srgbClr val="FFFFFF"/>
                  </a:solidFill>
                </a:uFill>
                <a:latin typeface="Calibri"/>
                <a:ea typeface="DejaVu Sans"/>
              </a:rPr>
              <a:t>Det nederste lag i atmosfæren er troposfæren. Temperaturen falder jo højere man kommer, fordi Jordens varmestråling er størst tæt ved Jorden.</a:t>
            </a:r>
            <a:endParaRPr/>
          </a:p>
          <a:p>
            <a:pPr>
              <a:lnSpc>
                <a:spcPct val="100000"/>
              </a:lnSpc>
            </a:pPr>
            <a:r>
              <a:rPr lang="da-DK" sz="1800" strike="noStrike" spc="-1">
                <a:solidFill>
                  <a:srgbClr val="000000"/>
                </a:solidFill>
                <a:uFill>
                  <a:solidFill>
                    <a:srgbClr val="FFFFFF"/>
                  </a:solidFill>
                </a:uFill>
                <a:latin typeface="Calibri"/>
                <a:ea typeface="DejaVu Sans"/>
              </a:rPr>
              <a:t>Stratosfæren</a:t>
            </a:r>
            <a:endParaRPr/>
          </a:p>
          <a:p>
            <a:pPr>
              <a:lnSpc>
                <a:spcPct val="100000"/>
              </a:lnSpc>
            </a:pPr>
            <a:r>
              <a:rPr lang="da-DK" sz="1800" strike="noStrike" spc="-1">
                <a:solidFill>
                  <a:srgbClr val="000000"/>
                </a:solidFill>
                <a:uFill>
                  <a:solidFill>
                    <a:srgbClr val="FFFFFF"/>
                  </a:solidFill>
                </a:uFill>
                <a:latin typeface="Calibri"/>
                <a:ea typeface="DejaVu Sans"/>
              </a:rPr>
              <a:t>Fra 10-50 km findes ozon, der skærmer Jorden for UV-stråling. Temperaturen stiger i Stratosfæren på grund af at ozon optager strålingens energi</a:t>
            </a:r>
            <a:endParaRPr/>
          </a:p>
          <a:p>
            <a:pPr>
              <a:lnSpc>
                <a:spcPct val="100000"/>
              </a:lnSpc>
            </a:pPr>
            <a:r>
              <a:rPr lang="da-DK" sz="1800" strike="noStrike" spc="-1">
                <a:solidFill>
                  <a:srgbClr val="000000"/>
                </a:solidFill>
                <a:uFill>
                  <a:solidFill>
                    <a:srgbClr val="FFFFFF"/>
                  </a:solidFill>
                </a:uFill>
                <a:latin typeface="Calibri"/>
                <a:ea typeface="DejaVu Sans"/>
              </a:rPr>
              <a:t>Mesosfæren 50-90 km</a:t>
            </a:r>
            <a:endParaRPr/>
          </a:p>
          <a:p>
            <a:pPr>
              <a:lnSpc>
                <a:spcPct val="100000"/>
              </a:lnSpc>
            </a:pPr>
            <a:r>
              <a:rPr lang="da-DK" sz="1800" strike="noStrike" spc="-1">
                <a:solidFill>
                  <a:srgbClr val="000000"/>
                </a:solidFill>
                <a:uFill>
                  <a:solidFill>
                    <a:srgbClr val="FFFFFF"/>
                  </a:solidFill>
                </a:uFill>
                <a:latin typeface="Calibri"/>
                <a:ea typeface="DejaVu Sans"/>
              </a:rPr>
              <a:t>Her mangler ozon, så temperaturen falder. Om sommeren kan der dannes iskrystaller i 80 km´s højde - Lysende natskyer. I den højde findes sollys på sommernætter, så at vi kan se de lysende natskyer</a:t>
            </a:r>
            <a:endParaRPr/>
          </a:p>
          <a:p>
            <a:pPr>
              <a:lnSpc>
                <a:spcPct val="100000"/>
              </a:lnSpc>
            </a:pPr>
            <a:r>
              <a:rPr lang="da-DK" sz="1800" strike="noStrike" spc="-1">
                <a:solidFill>
                  <a:srgbClr val="000000"/>
                </a:solidFill>
                <a:uFill>
                  <a:solidFill>
                    <a:srgbClr val="FFFFFF"/>
                  </a:solidFill>
                </a:uFill>
                <a:latin typeface="Calibri"/>
                <a:ea typeface="DejaVu Sans"/>
              </a:rPr>
              <a:t>Over 90 km er Termosfæren, Ionosfæren.</a:t>
            </a:r>
            <a:endParaRPr/>
          </a:p>
          <a:p>
            <a:pPr>
              <a:lnSpc>
                <a:spcPct val="100000"/>
              </a:lnSpc>
            </a:pPr>
            <a:r>
              <a:rPr lang="da-DK" sz="1800" strike="noStrike" spc="-1">
                <a:solidFill>
                  <a:srgbClr val="000000"/>
                </a:solidFill>
                <a:uFill>
                  <a:solidFill>
                    <a:srgbClr val="FFFFFF"/>
                  </a:solidFill>
                </a:uFill>
                <a:latin typeface="Calibri"/>
                <a:ea typeface="DejaVu Sans"/>
              </a:rPr>
              <a:t>Der dannes Nordlyset, når atomer og ioner rammes af ladede partikler. I 122 km´s højde begynder rummet. Trykket bliver så lavt, at rumskibe kan accelerere og gå op i en bane, hvor de kan komme i kredsløb. </a:t>
            </a:r>
            <a:endParaRPr/>
          </a:p>
          <a:p>
            <a:pPr>
              <a:lnSpc>
                <a:spcPct val="100000"/>
              </a:lnSpc>
            </a:pPr>
            <a:endParaRPr/>
          </a:p>
        </p:txBody>
      </p:sp>
      <p:pic>
        <p:nvPicPr>
          <p:cNvPr id="328" name="Pladsholder til indhold 4"/>
          <p:cNvPicPr/>
          <p:nvPr/>
        </p:nvPicPr>
        <p:blipFill>
          <a:blip r:embed="rId3"/>
          <a:stretch/>
        </p:blipFill>
        <p:spPr>
          <a:xfrm>
            <a:off x="7157520" y="0"/>
            <a:ext cx="4349880" cy="7455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713520" y="136080"/>
            <a:ext cx="3930840" cy="106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Hvordan tænder en stjerne ? </a:t>
            </a:r>
            <a:endParaRPr/>
          </a:p>
        </p:txBody>
      </p:sp>
      <p:sp>
        <p:nvSpPr>
          <p:cNvPr id="330" name="CustomShape 2"/>
          <p:cNvSpPr/>
          <p:nvPr/>
        </p:nvSpPr>
        <p:spPr>
          <a:xfrm>
            <a:off x="839880" y="1206000"/>
            <a:ext cx="4992120" cy="466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Pump mens en finger eller en ventil holdes for.</a:t>
            </a:r>
            <a:endParaRPr/>
          </a:p>
          <a:p>
            <a:pPr>
              <a:lnSpc>
                <a:spcPct val="100000"/>
              </a:lnSpc>
            </a:pPr>
            <a:r>
              <a:rPr lang="da-DK" sz="2000" strike="noStrike" spc="-1">
                <a:solidFill>
                  <a:srgbClr val="000000"/>
                </a:solidFill>
                <a:uFill>
                  <a:solidFill>
                    <a:srgbClr val="FFFFFF"/>
                  </a:solidFill>
                </a:uFill>
                <a:latin typeface="Calibri"/>
                <a:ea typeface="DejaVu Sans"/>
              </a:rPr>
              <a:t>Fortsæt indtil du mærker varmen.</a:t>
            </a:r>
            <a:endParaRPr/>
          </a:p>
          <a:p>
            <a:pPr>
              <a:lnSpc>
                <a:spcPct val="100000"/>
              </a:lnSpc>
            </a:pPr>
            <a:r>
              <a:rPr lang="da-DK" sz="2000" strike="noStrike" spc="-1">
                <a:solidFill>
                  <a:srgbClr val="000000"/>
                </a:solidFill>
                <a:uFill>
                  <a:solidFill>
                    <a:srgbClr val="FFFFFF"/>
                  </a:solidFill>
                </a:uFill>
                <a:latin typeface="Calibri"/>
                <a:ea typeface="DejaVu Sans"/>
              </a:rPr>
              <a:t> Når man presser gas sammen, bliver det varmt. I stjernedannende tåger presses kold gas sammen af tyngdekraften.</a:t>
            </a:r>
            <a:endParaRPr/>
          </a:p>
          <a:p>
            <a:pPr>
              <a:lnSpc>
                <a:spcPct val="100000"/>
              </a:lnSpc>
            </a:pPr>
            <a:r>
              <a:rPr lang="da-DK" sz="2000" strike="noStrike" spc="-1">
                <a:solidFill>
                  <a:srgbClr val="000000"/>
                </a:solidFill>
                <a:uFill>
                  <a:solidFill>
                    <a:srgbClr val="FFFFFF"/>
                  </a:solidFill>
                </a:uFill>
                <a:latin typeface="Calibri"/>
                <a:ea typeface="DejaVu Sans"/>
              </a:rPr>
              <a:t>Trykket og temperaturen i midten bliver høj nok til at fusion kan begynde. De positivt ladede atomkerner kan bliver skudt så hårdt mod hinanden, at de kommer tæt på  hinanden. </a:t>
            </a:r>
            <a:endParaRPr/>
          </a:p>
          <a:p>
            <a:pPr>
              <a:lnSpc>
                <a:spcPct val="100000"/>
              </a:lnSpc>
            </a:pPr>
            <a:r>
              <a:rPr lang="da-DK" sz="2000" strike="noStrike" spc="-1">
                <a:solidFill>
                  <a:srgbClr val="000000"/>
                </a:solidFill>
                <a:uFill>
                  <a:solidFill>
                    <a:srgbClr val="FFFFFF"/>
                  </a:solidFill>
                </a:uFill>
                <a:latin typeface="Calibri"/>
                <a:ea typeface="DejaVu Sans"/>
              </a:rPr>
              <a:t>Kernekræfterne kan derefter holde dem sammen, så at der opstår et tungere grundstof. Derved frigøres energi.</a:t>
            </a:r>
            <a:endParaRPr/>
          </a:p>
        </p:txBody>
      </p:sp>
      <p:pic>
        <p:nvPicPr>
          <p:cNvPr id="331" name="Pladsholder til billede 4"/>
          <p:cNvPicPr/>
          <p:nvPr/>
        </p:nvPicPr>
        <p:blipFill>
          <a:blip r:embed="rId3"/>
          <a:srcRect l="4581" r="4581"/>
          <a:stretch/>
        </p:blipFill>
        <p:spPr>
          <a:xfrm>
            <a:off x="6148440" y="987480"/>
            <a:ext cx="5205240" cy="4418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1045440" y="378360"/>
            <a:ext cx="3930840" cy="95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Rotation ved stjernedannelse</a:t>
            </a:r>
            <a:endParaRPr/>
          </a:p>
        </p:txBody>
      </p:sp>
      <p:sp>
        <p:nvSpPr>
          <p:cNvPr id="333" name="CustomShape 2"/>
          <p:cNvSpPr/>
          <p:nvPr/>
        </p:nvSpPr>
        <p:spPr>
          <a:xfrm>
            <a:off x="871200" y="1518480"/>
            <a:ext cx="3930840" cy="456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b="1" strike="noStrike" spc="-1">
                <a:solidFill>
                  <a:srgbClr val="000000"/>
                </a:solidFill>
                <a:uFill>
                  <a:solidFill>
                    <a:srgbClr val="FFFFFF"/>
                  </a:solidFill>
                </a:uFill>
                <a:latin typeface="Calibri"/>
                <a:ea typeface="DejaVu Sans"/>
              </a:rPr>
              <a:t>I skal bruge </a:t>
            </a:r>
            <a:r>
              <a:rPr lang="da-DK" sz="2000" strike="noStrike" spc="-1">
                <a:solidFill>
                  <a:srgbClr val="000000"/>
                </a:solidFill>
                <a:uFill>
                  <a:solidFill>
                    <a:srgbClr val="FFFFFF"/>
                  </a:solidFill>
                </a:uFill>
                <a:latin typeface="Calibri"/>
                <a:ea typeface="DejaVu Sans"/>
              </a:rPr>
              <a:t>en kontorstol</a:t>
            </a:r>
            <a:endParaRPr/>
          </a:p>
          <a:p>
            <a:pPr>
              <a:lnSpc>
                <a:spcPct val="100000"/>
              </a:lnSpc>
            </a:pPr>
            <a:r>
              <a:rPr lang="da-DK" sz="2000" b="1" strike="noStrike" spc="-1">
                <a:solidFill>
                  <a:srgbClr val="000000"/>
                </a:solidFill>
                <a:uFill>
                  <a:solidFill>
                    <a:srgbClr val="FFFFFF"/>
                  </a:solidFill>
                </a:uFill>
                <a:latin typeface="Calibri"/>
                <a:ea typeface="DejaVu Sans"/>
              </a:rPr>
              <a:t> Sådan gør I:</a:t>
            </a:r>
            <a:r>
              <a:rPr lang="da-DK" sz="2000" strike="noStrike" spc="-1">
                <a:solidFill>
                  <a:srgbClr val="000000"/>
                </a:solidFill>
                <a:uFill>
                  <a:solidFill>
                    <a:srgbClr val="FFFFFF"/>
                  </a:solidFill>
                </a:uFill>
                <a:latin typeface="Calibri"/>
                <a:ea typeface="DejaVu Sans"/>
              </a:rPr>
              <a:t> </a:t>
            </a:r>
            <a:endParaRPr/>
          </a:p>
          <a:p>
            <a:pPr>
              <a:lnSpc>
                <a:spcPct val="100000"/>
              </a:lnSpc>
            </a:pPr>
            <a:r>
              <a:rPr lang="da-DK" sz="2000" strike="noStrike" spc="-1">
                <a:solidFill>
                  <a:srgbClr val="000000"/>
                </a:solidFill>
                <a:uFill>
                  <a:solidFill>
                    <a:srgbClr val="FFFFFF"/>
                  </a:solidFill>
                </a:uFill>
                <a:latin typeface="Calibri"/>
                <a:ea typeface="DejaVu Sans"/>
              </a:rPr>
              <a:t>Arme og ben strækkes, mens dine venner skubber dig i rotation.</a:t>
            </a:r>
            <a:endParaRPr/>
          </a:p>
          <a:p>
            <a:pPr>
              <a:lnSpc>
                <a:spcPct val="100000"/>
              </a:lnSpc>
            </a:pPr>
            <a:r>
              <a:rPr lang="da-DK" sz="2000" strike="noStrike" spc="-1">
                <a:solidFill>
                  <a:srgbClr val="000000"/>
                </a:solidFill>
                <a:uFill>
                  <a:solidFill>
                    <a:srgbClr val="FFFFFF"/>
                  </a:solidFill>
                </a:uFill>
                <a:latin typeface="Calibri"/>
                <a:ea typeface="DejaVu Sans"/>
              </a:rPr>
              <a:t>Træk så arme og ben ind.</a:t>
            </a:r>
            <a:endParaRPr/>
          </a:p>
          <a:p>
            <a:pPr>
              <a:lnSpc>
                <a:spcPct val="100000"/>
              </a:lnSpc>
            </a:pPr>
            <a:r>
              <a:rPr lang="da-DK" sz="2000" strike="noStrike" spc="-1">
                <a:solidFill>
                  <a:srgbClr val="000000"/>
                </a:solidFill>
                <a:uFill>
                  <a:solidFill>
                    <a:srgbClr val="FFFFFF"/>
                  </a:solidFill>
                </a:uFill>
                <a:latin typeface="Calibri"/>
                <a:ea typeface="DejaVu Sans"/>
              </a:rPr>
              <a:t> Hvad sker? </a:t>
            </a:r>
            <a:endParaRPr/>
          </a:p>
          <a:p>
            <a:pPr>
              <a:lnSpc>
                <a:spcPct val="100000"/>
              </a:lnSpc>
            </a:pPr>
            <a:r>
              <a:rPr lang="da-DK" sz="2000" strike="noStrike" spc="-1">
                <a:solidFill>
                  <a:srgbClr val="000000"/>
                </a:solidFill>
                <a:uFill>
                  <a:solidFill>
                    <a:srgbClr val="FFFFFF"/>
                  </a:solidFill>
                </a:uFill>
                <a:latin typeface="Calibri"/>
                <a:ea typeface="DejaVu Sans"/>
              </a:rPr>
              <a:t>På samme måde kan nye planeter komme i kredsløb, når de dannes i en tåge der trækker sig sammen. </a:t>
            </a:r>
            <a:endParaRPr/>
          </a:p>
          <a:p>
            <a:pPr>
              <a:lnSpc>
                <a:spcPct val="100000"/>
              </a:lnSpc>
            </a:pPr>
            <a:r>
              <a:rPr lang="da-DK" sz="2000" strike="noStrike" spc="-1">
                <a:solidFill>
                  <a:srgbClr val="000000"/>
                </a:solidFill>
                <a:uFill>
                  <a:solidFill>
                    <a:srgbClr val="FFFFFF"/>
                  </a:solidFill>
                </a:uFill>
                <a:latin typeface="Calibri"/>
                <a:ea typeface="DejaVu Sans"/>
              </a:rPr>
              <a:t>Planeterne får fart nok til at falde ved siden af stjernen</a:t>
            </a:r>
            <a:r>
              <a:rPr lang="da-DK" sz="1600" strike="noStrike" spc="-1">
                <a:solidFill>
                  <a:srgbClr val="000000"/>
                </a:solidFill>
                <a:uFill>
                  <a:solidFill>
                    <a:srgbClr val="FFFFFF"/>
                  </a:solidFill>
                </a:uFill>
                <a:latin typeface="Calibri"/>
                <a:ea typeface="DejaVu Sans"/>
              </a:rPr>
              <a:t>.</a:t>
            </a:r>
            <a:endParaRPr/>
          </a:p>
        </p:txBody>
      </p:sp>
      <p:pic>
        <p:nvPicPr>
          <p:cNvPr id="334" name="Pladsholder til billede 4"/>
          <p:cNvPicPr/>
          <p:nvPr/>
        </p:nvPicPr>
        <p:blipFill>
          <a:blip r:embed="rId3"/>
          <a:srcRect t="7197" b="7197"/>
          <a:stretch/>
        </p:blipFill>
        <p:spPr>
          <a:xfrm>
            <a:off x="5183280" y="987480"/>
            <a:ext cx="6170760" cy="4872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839880" y="691920"/>
            <a:ext cx="3930840" cy="58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 </a:t>
            </a:r>
            <a:r>
              <a:rPr lang="da-DK" sz="3100" strike="noStrike" spc="-1">
                <a:solidFill>
                  <a:srgbClr val="000000"/>
                </a:solidFill>
                <a:uFill>
                  <a:solidFill>
                    <a:srgbClr val="FFFFFF"/>
                  </a:solidFill>
                </a:uFill>
                <a:latin typeface="Calibri Light"/>
                <a:ea typeface="DejaVu Sans"/>
              </a:rPr>
              <a:t>Som en satellit i kredsløb</a:t>
            </a:r>
            <a:endParaRPr/>
          </a:p>
        </p:txBody>
      </p:sp>
      <p:sp>
        <p:nvSpPr>
          <p:cNvPr id="336" name="CustomShape 2"/>
          <p:cNvSpPr/>
          <p:nvPr/>
        </p:nvSpPr>
        <p:spPr>
          <a:xfrm>
            <a:off x="839880" y="1484640"/>
            <a:ext cx="5165280" cy="458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I skal bruge: En lille prop, en tennisbold, fiskesnøre, elektrikerrør, en fil, en hæklenål, en saks og et lod.</a:t>
            </a:r>
            <a:endParaRPr/>
          </a:p>
          <a:p>
            <a:pPr>
              <a:lnSpc>
                <a:spcPct val="100000"/>
              </a:lnSpc>
            </a:pPr>
            <a:r>
              <a:rPr lang="da-DK" sz="1800" b="1" strike="noStrike" spc="-1">
                <a:solidFill>
                  <a:srgbClr val="000000"/>
                </a:solidFill>
                <a:uFill>
                  <a:solidFill>
                    <a:srgbClr val="FFFFFF"/>
                  </a:solidFill>
                </a:uFill>
                <a:latin typeface="Calibri"/>
                <a:ea typeface="DejaVu Sans"/>
              </a:rPr>
              <a:t>Sådan gør I:</a:t>
            </a:r>
            <a:endParaRPr/>
          </a:p>
          <a:p>
            <a:pPr>
              <a:lnSpc>
                <a:spcPct val="100000"/>
              </a:lnSpc>
            </a:pPr>
            <a:r>
              <a:rPr lang="da-DK" sz="1800" strike="noStrike" spc="-1">
                <a:solidFill>
                  <a:srgbClr val="000000"/>
                </a:solidFill>
                <a:uFill>
                  <a:solidFill>
                    <a:srgbClr val="FFFFFF"/>
                  </a:solidFill>
                </a:uFill>
                <a:latin typeface="Calibri"/>
                <a:ea typeface="DejaVu Sans"/>
              </a:rPr>
              <a:t>Sav et stykke elektrikerrør af og fil enderne glatte.</a:t>
            </a:r>
            <a:endParaRPr/>
          </a:p>
          <a:p>
            <a:pPr>
              <a:lnSpc>
                <a:spcPct val="100000"/>
              </a:lnSpc>
            </a:pPr>
            <a:r>
              <a:rPr lang="da-DK" sz="1800" strike="noStrike" spc="-1">
                <a:solidFill>
                  <a:srgbClr val="000000"/>
                </a:solidFill>
                <a:uFill>
                  <a:solidFill>
                    <a:srgbClr val="FFFFFF"/>
                  </a:solidFill>
                </a:uFill>
                <a:latin typeface="Calibri"/>
                <a:ea typeface="DejaVu Sans"/>
              </a:rPr>
              <a:t>Stik hul i en tennisbold og træk fiskesnøren igennem med en hæklenål og bind bolden fast. </a:t>
            </a:r>
            <a:endParaRPr/>
          </a:p>
          <a:p>
            <a:pPr>
              <a:lnSpc>
                <a:spcPct val="100000"/>
              </a:lnSpc>
            </a:pPr>
            <a:r>
              <a:rPr lang="da-DK" sz="1800" strike="noStrike" spc="-1">
                <a:solidFill>
                  <a:srgbClr val="000000"/>
                </a:solidFill>
                <a:uFill>
                  <a:solidFill>
                    <a:srgbClr val="FFFFFF"/>
                  </a:solidFill>
                </a:uFill>
                <a:latin typeface="Calibri"/>
                <a:ea typeface="DejaVu Sans"/>
              </a:rPr>
              <a:t>Stik den anden ende af fiskesnøren gennem elektrikerrøret og bind enden fast i den lille prop.</a:t>
            </a:r>
            <a:endParaRPr/>
          </a:p>
          <a:p>
            <a:pPr>
              <a:lnSpc>
                <a:spcPct val="100000"/>
              </a:lnSpc>
            </a:pPr>
            <a:r>
              <a:rPr lang="da-DK" sz="1800" strike="noStrike" spc="-1">
                <a:solidFill>
                  <a:srgbClr val="000000"/>
                </a:solidFill>
                <a:uFill>
                  <a:solidFill>
                    <a:srgbClr val="FFFFFF"/>
                  </a:solidFill>
                </a:uFill>
                <a:latin typeface="Calibri"/>
                <a:ea typeface="DejaVu Sans"/>
              </a:rPr>
              <a:t>Slyng den lille prop rundt, mens elektrikerrøret holdes lodret, så at bolden trækker nedad. Så længe proppen har energi nok, falder den ikke ind mod midten.</a:t>
            </a:r>
            <a:endParaRPr/>
          </a:p>
          <a:p>
            <a:pPr>
              <a:lnSpc>
                <a:spcPct val="100000"/>
              </a:lnSpc>
            </a:pPr>
            <a:r>
              <a:rPr lang="da-DK" sz="1800" strike="noStrike" spc="-1">
                <a:solidFill>
                  <a:srgbClr val="000000"/>
                </a:solidFill>
                <a:uFill>
                  <a:solidFill>
                    <a:srgbClr val="FFFFFF"/>
                  </a:solidFill>
                </a:uFill>
                <a:latin typeface="Calibri"/>
                <a:ea typeface="DejaVu Sans"/>
              </a:rPr>
              <a:t>Tilfører man energi ved at slynge, vil proppen komme i et højere kredsløb.</a:t>
            </a:r>
            <a:endParaRPr/>
          </a:p>
          <a:p>
            <a:pPr>
              <a:lnSpc>
                <a:spcPct val="100000"/>
              </a:lnSpc>
            </a:pPr>
            <a:endParaRPr/>
          </a:p>
          <a:p>
            <a:pPr>
              <a:lnSpc>
                <a:spcPct val="100000"/>
              </a:lnSpc>
            </a:pPr>
            <a:endParaRPr/>
          </a:p>
        </p:txBody>
      </p:sp>
      <p:pic>
        <p:nvPicPr>
          <p:cNvPr id="337" name="Pladsholder til billede 4"/>
          <p:cNvPicPr/>
          <p:nvPr/>
        </p:nvPicPr>
        <p:blipFill>
          <a:blip r:embed="rId3"/>
          <a:srcRect t="10520" b="10520"/>
          <a:stretch/>
        </p:blipFill>
        <p:spPr>
          <a:xfrm>
            <a:off x="6132960" y="987480"/>
            <a:ext cx="5221080" cy="3945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ustomShape 1"/>
          <p:cNvSpPr/>
          <p:nvPr/>
        </p:nvSpPr>
        <p:spPr>
          <a:xfrm>
            <a:off x="536040" y="10080"/>
            <a:ext cx="10388160" cy="498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da-DK" sz="1800" strike="noStrike" spc="-1">
                <a:solidFill>
                  <a:srgbClr val="000000"/>
                </a:solidFill>
                <a:uFill>
                  <a:solidFill>
                    <a:srgbClr val="FFFFFF"/>
                  </a:solidFill>
                </a:uFill>
                <a:latin typeface="Times New Roman"/>
                <a:ea typeface="Calibri"/>
              </a:rPr>
              <a:t>Forsøget med proppen i kredsløb illustrerer, at en satellit er i kredsløb, når den roterer hurtigt nok til at falde ved siden af.</a:t>
            </a:r>
            <a:endParaRPr/>
          </a:p>
          <a:p>
            <a:pPr>
              <a:lnSpc>
                <a:spcPct val="150000"/>
              </a:lnSpc>
            </a:pPr>
            <a:r>
              <a:rPr lang="da-DK" sz="1800" strike="noStrike" spc="-1">
                <a:solidFill>
                  <a:srgbClr val="000000"/>
                </a:solidFill>
                <a:uFill>
                  <a:solidFill>
                    <a:srgbClr val="FFFFFF"/>
                  </a:solidFill>
                </a:uFill>
                <a:latin typeface="Times New Roman"/>
                <a:ea typeface="Calibri"/>
              </a:rPr>
              <a:t>Der er en fejl i denne model, fordi banen her er en cirkel. I rummet kan banen være eliptisk, fordi tyngdekraften formindskes proportionalt med afstanden i anden.</a:t>
            </a:r>
            <a:endParaRPr/>
          </a:p>
          <a:p>
            <a:pPr>
              <a:lnSpc>
                <a:spcPct val="150000"/>
              </a:lnSpc>
            </a:pPr>
            <a:r>
              <a:rPr lang="da-DK" sz="1800" strike="noStrike" spc="-1">
                <a:solidFill>
                  <a:srgbClr val="000000"/>
                </a:solidFill>
                <a:uFill>
                  <a:solidFill>
                    <a:srgbClr val="FFFFFF"/>
                  </a:solidFill>
                </a:uFill>
                <a:latin typeface="Times New Roman"/>
                <a:ea typeface="Calibri"/>
              </a:rPr>
              <a:t>Men modellen bidrager til af forstå en satellits bane. Tilføres energi til satellitten, vil dens bane blive hævet. Hvis bevægelsesenergien mindskes, vil banen blive sænket.</a:t>
            </a:r>
            <a:endParaRPr/>
          </a:p>
          <a:p>
            <a:pPr>
              <a:lnSpc>
                <a:spcPct val="150000"/>
              </a:lnSpc>
            </a:pPr>
            <a:r>
              <a:rPr lang="da-DK" sz="1800" b="1" strike="noStrike" spc="-1">
                <a:solidFill>
                  <a:srgbClr val="4472C4"/>
                </a:solidFill>
                <a:uFill>
                  <a:solidFill>
                    <a:srgbClr val="FFFFFF"/>
                  </a:solidFill>
                </a:uFill>
                <a:latin typeface="Times New Roman"/>
                <a:ea typeface="Calibri"/>
              </a:rPr>
              <a:t>Ekstra: Leg med satellitbaner </a:t>
            </a:r>
            <a:r>
              <a:rPr lang="da-DK" sz="1800" b="1" u="sng" strike="noStrike" spc="-1">
                <a:solidFill>
                  <a:srgbClr val="0000FF"/>
                </a:solidFill>
                <a:uFill>
                  <a:solidFill>
                    <a:srgbClr val="FFFFFF"/>
                  </a:solidFill>
                </a:uFill>
                <a:latin typeface="Times New Roman"/>
                <a:ea typeface="Calibri"/>
                <a:hlinkClick r:id="rId2"/>
              </a:rPr>
              <a:t>her</a:t>
            </a:r>
            <a:r>
              <a:rPr lang="da-DK" sz="1800" strike="noStrike" spc="-1">
                <a:solidFill>
                  <a:srgbClr val="000000"/>
                </a:solidFill>
                <a:uFill>
                  <a:solidFill>
                    <a:srgbClr val="FFFFFF"/>
                  </a:solidFill>
                </a:uFill>
                <a:latin typeface="Times New Roman"/>
                <a:ea typeface="Calibri"/>
              </a:rPr>
              <a:t>: </a:t>
            </a:r>
            <a:endParaRPr/>
          </a:p>
          <a:p>
            <a:pPr>
              <a:lnSpc>
                <a:spcPct val="150000"/>
              </a:lnSpc>
            </a:pPr>
            <a:r>
              <a:rPr lang="da-DK" sz="1800" b="1" strike="noStrike" spc="-1">
                <a:solidFill>
                  <a:srgbClr val="0563C1"/>
                </a:solidFill>
                <a:uFill>
                  <a:solidFill>
                    <a:srgbClr val="FFFFFF"/>
                  </a:solidFill>
                </a:uFill>
                <a:latin typeface="Times New Roman"/>
                <a:ea typeface="Calibri"/>
              </a:rPr>
              <a:t>Sådan gør du</a:t>
            </a:r>
            <a:r>
              <a:rPr lang="da-DK" sz="1800" strike="noStrike" spc="-1">
                <a:solidFill>
                  <a:srgbClr val="0563C1"/>
                </a:solidFill>
                <a:uFill>
                  <a:solidFill>
                    <a:srgbClr val="FFFFFF"/>
                  </a:solidFill>
                </a:uFill>
                <a:latin typeface="Times New Roman"/>
                <a:ea typeface="Calibri"/>
              </a:rPr>
              <a:t>: Åbn siden på din pc. Træk en hastighedspil fra bakken. Bliv ved med at forøge hastigheden indtil satellitten kommer i kredsløb. Kan du lave en elipse-formet bane? Her findes ikke den fejl, at alle baner får cirkelform.</a:t>
            </a:r>
            <a:endParaRPr/>
          </a:p>
          <a:p>
            <a:pPr>
              <a:lnSpc>
                <a:spcPct val="150000"/>
              </a:lnSpc>
            </a:pPr>
            <a:r>
              <a:rPr lang="da-DK" sz="1800" strike="noStrike" spc="-1">
                <a:solidFill>
                  <a:srgbClr val="0563C1"/>
                </a:solidFill>
                <a:uFill>
                  <a:solidFill>
                    <a:srgbClr val="FFFFFF"/>
                  </a:solidFill>
                </a:uFill>
                <a:latin typeface="Times New Roman"/>
                <a:ea typeface="Calibri"/>
              </a:rPr>
              <a:t>Hvad sker der hvis du forøger hastigheden endnu mere?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Billede 1"/>
          <p:cNvPicPr/>
          <p:nvPr/>
        </p:nvPicPr>
        <p:blipFill>
          <a:blip r:embed="rId3"/>
          <a:stretch/>
        </p:blipFill>
        <p:spPr>
          <a:xfrm>
            <a:off x="1292760" y="316080"/>
            <a:ext cx="9993960" cy="6162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839880" y="506520"/>
            <a:ext cx="3930840" cy="47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2400" strike="noStrike" spc="-1">
                <a:solidFill>
                  <a:srgbClr val="000000"/>
                </a:solidFill>
                <a:uFill>
                  <a:solidFill>
                    <a:srgbClr val="FFFFFF"/>
                  </a:solidFill>
                </a:uFill>
                <a:latin typeface="Calibri Light"/>
                <a:ea typeface="DejaVu Sans"/>
              </a:rPr>
              <a:t>Hvorfor vælter Jorden ikke?</a:t>
            </a:r>
            <a:endParaRPr/>
          </a:p>
        </p:txBody>
      </p:sp>
      <p:sp>
        <p:nvSpPr>
          <p:cNvPr id="340" name="CustomShape 2"/>
          <p:cNvSpPr/>
          <p:nvPr/>
        </p:nvSpPr>
        <p:spPr>
          <a:xfrm>
            <a:off x="839880" y="1300680"/>
            <a:ext cx="3930840" cy="4716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I skal bruge et cykelhjul.</a:t>
            </a:r>
            <a:endParaRPr/>
          </a:p>
          <a:p>
            <a:pPr>
              <a:lnSpc>
                <a:spcPct val="100000"/>
              </a:lnSpc>
            </a:pPr>
            <a:r>
              <a:rPr lang="da-DK" sz="2000" b="1" strike="noStrike" spc="-1">
                <a:solidFill>
                  <a:srgbClr val="000000"/>
                </a:solidFill>
                <a:uFill>
                  <a:solidFill>
                    <a:srgbClr val="FFFFFF"/>
                  </a:solidFill>
                </a:uFill>
                <a:latin typeface="Calibri"/>
                <a:ea typeface="DejaVu Sans"/>
              </a:rPr>
              <a:t> </a:t>
            </a:r>
            <a:endParaRPr/>
          </a:p>
          <a:p>
            <a:pPr>
              <a:lnSpc>
                <a:spcPct val="100000"/>
              </a:lnSpc>
            </a:pPr>
            <a:r>
              <a:rPr lang="da-DK" sz="2000" b="1" strike="noStrike" spc="-1">
                <a:solidFill>
                  <a:srgbClr val="000000"/>
                </a:solidFill>
                <a:uFill>
                  <a:solidFill>
                    <a:srgbClr val="FFFFFF"/>
                  </a:solidFill>
                </a:uFill>
                <a:latin typeface="Calibri"/>
                <a:ea typeface="DejaVu Sans"/>
              </a:rPr>
              <a:t>Sådan gør I: </a:t>
            </a:r>
            <a:r>
              <a:rPr lang="da-DK" sz="2000" strike="noStrike" spc="-1">
                <a:solidFill>
                  <a:srgbClr val="000000"/>
                </a:solidFill>
                <a:uFill>
                  <a:solidFill>
                    <a:srgbClr val="FFFFFF"/>
                  </a:solidFill>
                </a:uFill>
                <a:latin typeface="Calibri"/>
                <a:ea typeface="DejaVu Sans"/>
              </a:rPr>
              <a:t>Du holder i hjulets akselskruer, mens en kammerat trækker hjulet i rotation. </a:t>
            </a:r>
            <a:endParaRPr/>
          </a:p>
          <a:p>
            <a:pPr>
              <a:lnSpc>
                <a:spcPct val="100000"/>
              </a:lnSpc>
            </a:pPr>
            <a:r>
              <a:rPr lang="da-DK" sz="2000" strike="noStrike" spc="-1">
                <a:solidFill>
                  <a:srgbClr val="000000"/>
                </a:solidFill>
                <a:uFill>
                  <a:solidFill>
                    <a:srgbClr val="FFFFFF"/>
                  </a:solidFill>
                </a:uFill>
                <a:latin typeface="Calibri"/>
                <a:ea typeface="DejaVu Sans"/>
              </a:rPr>
              <a:t>Når du prøver at vippe hjulet, mens det roterer, så mærker hjulets modstand mod at vælte. </a:t>
            </a:r>
            <a:endParaRPr/>
          </a:p>
          <a:p>
            <a:pPr>
              <a:lnSpc>
                <a:spcPct val="100000"/>
              </a:lnSpc>
            </a:pPr>
            <a:r>
              <a:rPr lang="da-DK" sz="2000" strike="noStrike" spc="-1">
                <a:solidFill>
                  <a:srgbClr val="000000"/>
                </a:solidFill>
                <a:uFill>
                  <a:solidFill>
                    <a:srgbClr val="FFFFFF"/>
                  </a:solidFill>
                </a:uFill>
                <a:latin typeface="Calibri"/>
                <a:ea typeface="DejaVu Sans"/>
              </a:rPr>
              <a:t>På samme måde bliver Jordens akse stabil.  </a:t>
            </a:r>
            <a:endParaRPr/>
          </a:p>
          <a:p>
            <a:pPr>
              <a:lnSpc>
                <a:spcPct val="100000"/>
              </a:lnSpc>
            </a:pPr>
            <a:r>
              <a:rPr lang="da-DK" sz="2000" strike="noStrike" spc="-1">
                <a:solidFill>
                  <a:srgbClr val="000000"/>
                </a:solidFill>
                <a:uFill>
                  <a:solidFill>
                    <a:srgbClr val="FFFFFF"/>
                  </a:solidFill>
                </a:uFill>
                <a:latin typeface="Calibri"/>
                <a:ea typeface="DejaVu Sans"/>
              </a:rPr>
              <a:t>Vores store måne hjælper Jorden med at holde sin akse stabil.</a:t>
            </a:r>
            <a:endParaRPr/>
          </a:p>
          <a:p>
            <a:pPr>
              <a:lnSpc>
                <a:spcPct val="100000"/>
              </a:lnSpc>
            </a:pPr>
            <a:endParaRPr/>
          </a:p>
        </p:txBody>
      </p:sp>
      <p:pic>
        <p:nvPicPr>
          <p:cNvPr id="341" name="Pladsholder til billede 4"/>
          <p:cNvPicPr/>
          <p:nvPr/>
        </p:nvPicPr>
        <p:blipFill>
          <a:blip r:embed="rId3"/>
          <a:srcRect t="5848" b="5848"/>
          <a:stretch/>
        </p:blipFill>
        <p:spPr>
          <a:xfrm>
            <a:off x="5183280" y="987480"/>
            <a:ext cx="6170760" cy="4872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ustomShape 1"/>
          <p:cNvSpPr/>
          <p:nvPr/>
        </p:nvSpPr>
        <p:spPr>
          <a:xfrm>
            <a:off x="768960" y="161640"/>
            <a:ext cx="6647400" cy="58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Vægtløshed i frit fald - Mikrogravitation</a:t>
            </a:r>
            <a:endParaRPr/>
          </a:p>
        </p:txBody>
      </p:sp>
      <p:sp>
        <p:nvSpPr>
          <p:cNvPr id="343" name="CustomShape 2"/>
          <p:cNvSpPr/>
          <p:nvPr/>
        </p:nvSpPr>
        <p:spPr>
          <a:xfrm>
            <a:off x="698040" y="752760"/>
            <a:ext cx="6789240" cy="484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200" strike="noStrike" spc="-1">
                <a:solidFill>
                  <a:srgbClr val="000000"/>
                </a:solidFill>
                <a:uFill>
                  <a:solidFill>
                    <a:srgbClr val="FFFFFF"/>
                  </a:solidFill>
                </a:uFill>
                <a:latin typeface="Calibri"/>
                <a:ea typeface="DejaVu Sans"/>
              </a:rPr>
              <a:t>Vandets vægt og tryk får det til at sprøjte ud af hullerne i flasken. (Der er boret tre 2mm huller) </a:t>
            </a:r>
            <a:endParaRPr/>
          </a:p>
          <a:p>
            <a:pPr>
              <a:lnSpc>
                <a:spcPct val="100000"/>
              </a:lnSpc>
            </a:pPr>
            <a:r>
              <a:rPr lang="da-DK" sz="2200" strike="noStrike" spc="-1">
                <a:solidFill>
                  <a:srgbClr val="000000"/>
                </a:solidFill>
                <a:uFill>
                  <a:solidFill>
                    <a:srgbClr val="FFFFFF"/>
                  </a:solidFill>
                </a:uFill>
                <a:latin typeface="Calibri"/>
                <a:ea typeface="DejaVu Sans"/>
              </a:rPr>
              <a:t>I kaster med flasken. Under kastet stopper vandet med at sprøjte ud. Det skyldes, at vandet da er vægtløst og trykket forsvinder, Under et frit fald er man vægtløs. Tyngekraften svigter ikke. Man er vægtløs, både når man springer på Jorden i gymnastiktimen, og når man er i kredsløb om Jorden. Astronauter bliver altså vægtløse på grund af, at de falder frit - ikke fordi tyngdekraften svigter. Det er tyndekraften, der holder dem og rumskibet i deres bane.</a:t>
            </a:r>
            <a:endParaRPr/>
          </a:p>
          <a:p>
            <a:pPr>
              <a:lnSpc>
                <a:spcPct val="100000"/>
              </a:lnSpc>
            </a:pPr>
            <a:r>
              <a:rPr lang="da-DK" sz="2200" strike="noStrike" spc="-1">
                <a:solidFill>
                  <a:srgbClr val="000000"/>
                </a:solidFill>
                <a:uFill>
                  <a:solidFill>
                    <a:srgbClr val="FFFFFF"/>
                  </a:solidFill>
                </a:uFill>
                <a:latin typeface="Calibri"/>
                <a:ea typeface="DejaVu Sans"/>
              </a:rPr>
              <a:t>Mere rigtigt er det at sige, at astronauten ikke er helt vægtløs, men er udsat for mikro-gravitation. Det skyldes blandt andet, at rumskibet bremses lidt af den tynde ionosfære - den tynde ioniserede luft i rumskibets banehøjde.</a:t>
            </a:r>
            <a:endParaRPr/>
          </a:p>
          <a:p>
            <a:pPr>
              <a:lnSpc>
                <a:spcPct val="100000"/>
              </a:lnSpc>
            </a:pPr>
            <a:endParaRPr/>
          </a:p>
        </p:txBody>
      </p:sp>
      <p:pic>
        <p:nvPicPr>
          <p:cNvPr id="344" name="Pladsholder til indhold 6"/>
          <p:cNvPicPr/>
          <p:nvPr/>
        </p:nvPicPr>
        <p:blipFill>
          <a:blip r:embed="rId3"/>
          <a:srcRect t="21367" b="21367"/>
          <a:stretch/>
        </p:blipFill>
        <p:spPr>
          <a:xfrm>
            <a:off x="8150760" y="457200"/>
            <a:ext cx="2988360" cy="2631240"/>
          </a:xfrm>
          <a:prstGeom prst="rect">
            <a:avLst/>
          </a:prstGeom>
          <a:ln>
            <a:noFill/>
          </a:ln>
        </p:spPr>
      </p:pic>
      <p:pic>
        <p:nvPicPr>
          <p:cNvPr id="345" name="Pladsholder til indhold 7"/>
          <p:cNvPicPr/>
          <p:nvPr/>
        </p:nvPicPr>
        <p:blipFill>
          <a:blip r:embed="rId4"/>
          <a:stretch/>
        </p:blipFill>
        <p:spPr>
          <a:xfrm>
            <a:off x="8111520" y="3373920"/>
            <a:ext cx="3067200" cy="2877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839880" y="231840"/>
            <a:ext cx="3930840" cy="159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600" strike="noStrike" spc="-1">
                <a:solidFill>
                  <a:srgbClr val="000000"/>
                </a:solidFill>
                <a:uFill>
                  <a:solidFill>
                    <a:srgbClr val="FFFFFF"/>
                  </a:solidFill>
                </a:uFill>
                <a:latin typeface="Calibri Light"/>
                <a:ea typeface="DejaVu Sans"/>
              </a:rPr>
              <a:t>Eleverne ser på lys med håndspektrometre</a:t>
            </a:r>
            <a:endParaRPr/>
          </a:p>
        </p:txBody>
      </p:sp>
      <p:sp>
        <p:nvSpPr>
          <p:cNvPr id="347" name="CustomShape 2"/>
          <p:cNvSpPr/>
          <p:nvPr/>
        </p:nvSpPr>
        <p:spPr>
          <a:xfrm>
            <a:off x="839880" y="1832040"/>
            <a:ext cx="3930840" cy="38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1640">
              <a:lnSpc>
                <a:spcPct val="100000"/>
              </a:lnSpc>
              <a:buFont typeface="Arial"/>
              <a:buAutoNum type="arabicPeriod"/>
            </a:pPr>
            <a:r>
              <a:rPr lang="da-DK" sz="2000" strike="noStrike" spc="-1">
                <a:solidFill>
                  <a:srgbClr val="000000"/>
                </a:solidFill>
                <a:uFill>
                  <a:solidFill>
                    <a:srgbClr val="FFFFFF"/>
                  </a:solidFill>
                </a:uFill>
                <a:latin typeface="Calibri"/>
                <a:ea typeface="DejaVu Sans"/>
              </a:rPr>
              <a:t>Ser på sammenhængende spektre på himlen(øverste spekter)</a:t>
            </a:r>
            <a:endParaRPr/>
          </a:p>
          <a:p>
            <a:pPr marL="343080" indent="-341640">
              <a:lnSpc>
                <a:spcPct val="100000"/>
              </a:lnSpc>
              <a:buFont typeface="Arial"/>
              <a:buAutoNum type="arabicPeriod"/>
            </a:pPr>
            <a:r>
              <a:rPr lang="da-DK" sz="2000" strike="noStrike" spc="-1">
                <a:solidFill>
                  <a:srgbClr val="000000"/>
                </a:solidFill>
                <a:uFill>
                  <a:solidFill>
                    <a:srgbClr val="FFFFFF"/>
                  </a:solidFill>
                </a:uFill>
                <a:latin typeface="Calibri"/>
                <a:ea typeface="DejaVu Sans"/>
              </a:rPr>
              <a:t>Ser hydrogens emissionsspektrum fra et spektralrør (andet spekter)</a:t>
            </a:r>
            <a:endParaRPr/>
          </a:p>
          <a:p>
            <a:pPr marL="343080" indent="-341640">
              <a:lnSpc>
                <a:spcPct val="100000"/>
              </a:lnSpc>
              <a:buFont typeface="Arial"/>
              <a:buAutoNum type="arabicPeriod"/>
            </a:pPr>
            <a:r>
              <a:rPr lang="da-DK" sz="2000" strike="noStrike" spc="-1">
                <a:solidFill>
                  <a:srgbClr val="000000"/>
                </a:solidFill>
                <a:uFill>
                  <a:solidFill>
                    <a:srgbClr val="FFFFFF"/>
                  </a:solidFill>
                </a:uFill>
                <a:latin typeface="Calibri"/>
                <a:ea typeface="DejaVu Sans"/>
              </a:rPr>
              <a:t>Se flammefarver af salte over bunsenbrænderen: Natriumklorid, kaliumklorid, lithiumklorid og kobberklorid. </a:t>
            </a:r>
            <a:endParaRPr/>
          </a:p>
          <a:p>
            <a:pPr marL="343080" indent="-341640">
              <a:lnSpc>
                <a:spcPct val="100000"/>
              </a:lnSpc>
              <a:buFont typeface="Arial"/>
              <a:buAutoNum type="arabicPeriod"/>
            </a:pPr>
            <a:r>
              <a:rPr lang="da-DK" sz="2000" strike="noStrike" spc="-1">
                <a:solidFill>
                  <a:srgbClr val="000000"/>
                </a:solidFill>
                <a:uFill>
                  <a:solidFill>
                    <a:srgbClr val="FFFFFF"/>
                  </a:solidFill>
                </a:uFill>
                <a:latin typeface="Calibri"/>
                <a:ea typeface="DejaVu Sans"/>
              </a:rPr>
              <a:t>Tredje spekter –absorptions linjer viser stoffer i stjernen (Solen)</a:t>
            </a:r>
            <a:endParaRPr/>
          </a:p>
        </p:txBody>
      </p:sp>
      <p:pic>
        <p:nvPicPr>
          <p:cNvPr id="348" name="Pladsholder til billede 4"/>
          <p:cNvPicPr/>
          <p:nvPr/>
        </p:nvPicPr>
        <p:blipFill>
          <a:blip r:embed="rId3"/>
          <a:srcRect t="13126" b="13126"/>
          <a:stretch/>
        </p:blipFill>
        <p:spPr>
          <a:xfrm>
            <a:off x="5361120" y="711720"/>
            <a:ext cx="2591280" cy="2611440"/>
          </a:xfrm>
          <a:prstGeom prst="rect">
            <a:avLst/>
          </a:prstGeom>
          <a:ln>
            <a:noFill/>
          </a:ln>
        </p:spPr>
      </p:pic>
      <p:pic>
        <p:nvPicPr>
          <p:cNvPr id="349" name="Billede 5"/>
          <p:cNvPicPr/>
          <p:nvPr/>
        </p:nvPicPr>
        <p:blipFill>
          <a:blip r:embed="rId4"/>
          <a:stretch/>
        </p:blipFill>
        <p:spPr>
          <a:xfrm>
            <a:off x="5412600" y="3725280"/>
            <a:ext cx="2540160" cy="2142000"/>
          </a:xfrm>
          <a:prstGeom prst="rect">
            <a:avLst/>
          </a:prstGeom>
          <a:ln>
            <a:noFill/>
          </a:ln>
        </p:spPr>
      </p:pic>
      <p:pic>
        <p:nvPicPr>
          <p:cNvPr id="350" name="Billede 6"/>
          <p:cNvPicPr/>
          <p:nvPr/>
        </p:nvPicPr>
        <p:blipFill>
          <a:blip r:embed="rId5"/>
          <a:stretch/>
        </p:blipFill>
        <p:spPr>
          <a:xfrm>
            <a:off x="8204400" y="711720"/>
            <a:ext cx="2942280" cy="2611440"/>
          </a:xfrm>
          <a:prstGeom prst="rect">
            <a:avLst/>
          </a:prstGeom>
          <a:ln>
            <a:noFill/>
          </a:ln>
        </p:spPr>
      </p:pic>
      <p:pic>
        <p:nvPicPr>
          <p:cNvPr id="351" name="Billede 7"/>
          <p:cNvPicPr/>
          <p:nvPr/>
        </p:nvPicPr>
        <p:blipFill>
          <a:blip r:embed="rId6"/>
          <a:srcRect b="13083"/>
          <a:stretch/>
        </p:blipFill>
        <p:spPr>
          <a:xfrm>
            <a:off x="8818200" y="3412440"/>
            <a:ext cx="1912680" cy="254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839880" y="395640"/>
            <a:ext cx="3930840" cy="59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Magnetiske feltlinjer</a:t>
            </a:r>
            <a:endParaRPr/>
          </a:p>
        </p:txBody>
      </p:sp>
      <p:sp>
        <p:nvSpPr>
          <p:cNvPr id="353" name="CustomShape 2"/>
          <p:cNvSpPr/>
          <p:nvPr/>
        </p:nvSpPr>
        <p:spPr>
          <a:xfrm>
            <a:off x="839880" y="1418400"/>
            <a:ext cx="3930840" cy="5118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800" strike="noStrike" spc="-1">
                <a:solidFill>
                  <a:srgbClr val="000000"/>
                </a:solidFill>
                <a:uFill>
                  <a:solidFill>
                    <a:srgbClr val="FFFFFF"/>
                  </a:solidFill>
                </a:uFill>
                <a:latin typeface="Calibri"/>
                <a:ea typeface="DejaVu Sans"/>
              </a:rPr>
              <a:t>1-4. Jernfilspåner viser feltlinjerne</a:t>
            </a:r>
            <a:endParaRPr/>
          </a:p>
          <a:p>
            <a:pPr>
              <a:lnSpc>
                <a:spcPct val="100000"/>
              </a:lnSpc>
            </a:pPr>
            <a:r>
              <a:rPr lang="da-DK" sz="2800" strike="noStrike" spc="-1">
                <a:solidFill>
                  <a:srgbClr val="000000"/>
                </a:solidFill>
                <a:uFill>
                  <a:solidFill>
                    <a:srgbClr val="FFFFFF"/>
                  </a:solidFill>
                </a:uFill>
                <a:latin typeface="Calibri"/>
                <a:ea typeface="DejaVu Sans"/>
              </a:rPr>
              <a:t>5. Et magnet probe viser feltet</a:t>
            </a:r>
            <a:endParaRPr/>
          </a:p>
          <a:p>
            <a:pPr>
              <a:lnSpc>
                <a:spcPct val="100000"/>
              </a:lnSpc>
            </a:pPr>
            <a:r>
              <a:rPr lang="da-DK" sz="2800" strike="noStrike" spc="-1">
                <a:solidFill>
                  <a:srgbClr val="000000"/>
                </a:solidFill>
                <a:uFill>
                  <a:solidFill>
                    <a:srgbClr val="FFFFFF"/>
                  </a:solidFill>
                </a:uFill>
                <a:latin typeface="Calibri"/>
                <a:ea typeface="DejaVu Sans"/>
              </a:rPr>
              <a:t>6.-7. Et lodret mast af en magnetiseret savklinge sejler i den buede linje langs feltlinjer.</a:t>
            </a:r>
            <a:endParaRPr/>
          </a:p>
          <a:p>
            <a:pPr>
              <a:lnSpc>
                <a:spcPct val="100000"/>
              </a:lnSpc>
            </a:pPr>
            <a:r>
              <a:rPr lang="da-DK" sz="2800" strike="noStrike" spc="-1">
                <a:solidFill>
                  <a:srgbClr val="000000"/>
                </a:solidFill>
                <a:uFill>
                  <a:solidFill>
                    <a:srgbClr val="FFFFFF"/>
                  </a:solidFill>
                </a:uFill>
                <a:latin typeface="Calibri"/>
                <a:ea typeface="DejaVu Sans"/>
              </a:rPr>
              <a:t>Vi så at plasma på Solen bevæger sig i lignende buer.</a:t>
            </a:r>
            <a:endParaRPr/>
          </a:p>
        </p:txBody>
      </p:sp>
      <p:pic>
        <p:nvPicPr>
          <p:cNvPr id="354" name="Billede 4"/>
          <p:cNvPicPr/>
          <p:nvPr/>
        </p:nvPicPr>
        <p:blipFill>
          <a:blip r:embed="rId2"/>
          <a:stretch/>
        </p:blipFill>
        <p:spPr>
          <a:xfrm>
            <a:off x="5544360" y="987480"/>
            <a:ext cx="2379960" cy="1074960"/>
          </a:xfrm>
          <a:prstGeom prst="rect">
            <a:avLst/>
          </a:prstGeom>
          <a:ln>
            <a:noFill/>
          </a:ln>
        </p:spPr>
      </p:pic>
      <p:pic>
        <p:nvPicPr>
          <p:cNvPr id="355" name="Pladsholder til billede 5"/>
          <p:cNvPicPr/>
          <p:nvPr/>
        </p:nvPicPr>
        <p:blipFill>
          <a:blip r:embed="rId3"/>
          <a:srcRect l="21376" r="21376"/>
          <a:stretch/>
        </p:blipFill>
        <p:spPr>
          <a:xfrm>
            <a:off x="5544360" y="2165040"/>
            <a:ext cx="2379960" cy="1127880"/>
          </a:xfrm>
          <a:prstGeom prst="rect">
            <a:avLst/>
          </a:prstGeom>
          <a:ln>
            <a:noFill/>
          </a:ln>
        </p:spPr>
      </p:pic>
      <p:pic>
        <p:nvPicPr>
          <p:cNvPr id="356" name="Billede 6"/>
          <p:cNvPicPr/>
          <p:nvPr/>
        </p:nvPicPr>
        <p:blipFill>
          <a:blip r:embed="rId4"/>
          <a:stretch/>
        </p:blipFill>
        <p:spPr>
          <a:xfrm>
            <a:off x="8325000" y="987480"/>
            <a:ext cx="2379960" cy="1074960"/>
          </a:xfrm>
          <a:prstGeom prst="rect">
            <a:avLst/>
          </a:prstGeom>
          <a:ln>
            <a:noFill/>
          </a:ln>
        </p:spPr>
      </p:pic>
      <p:pic>
        <p:nvPicPr>
          <p:cNvPr id="357" name="Billede 7"/>
          <p:cNvPicPr/>
          <p:nvPr/>
        </p:nvPicPr>
        <p:blipFill>
          <a:blip r:embed="rId5"/>
          <a:stretch/>
        </p:blipFill>
        <p:spPr>
          <a:xfrm>
            <a:off x="8325000" y="2165040"/>
            <a:ext cx="2379960" cy="1074960"/>
          </a:xfrm>
          <a:prstGeom prst="rect">
            <a:avLst/>
          </a:prstGeom>
          <a:ln>
            <a:noFill/>
          </a:ln>
        </p:spPr>
      </p:pic>
      <p:pic>
        <p:nvPicPr>
          <p:cNvPr id="358" name="Billede 8"/>
          <p:cNvPicPr/>
          <p:nvPr/>
        </p:nvPicPr>
        <p:blipFill>
          <a:blip r:embed="rId6"/>
          <a:stretch/>
        </p:blipFill>
        <p:spPr>
          <a:xfrm>
            <a:off x="5621760" y="3654360"/>
            <a:ext cx="1852200" cy="2052720"/>
          </a:xfrm>
          <a:prstGeom prst="rect">
            <a:avLst/>
          </a:prstGeom>
          <a:ln>
            <a:noFill/>
          </a:ln>
        </p:spPr>
      </p:pic>
      <p:pic>
        <p:nvPicPr>
          <p:cNvPr id="359" name="Billede 9"/>
          <p:cNvPicPr/>
          <p:nvPr/>
        </p:nvPicPr>
        <p:blipFill>
          <a:blip r:embed="rId7"/>
          <a:stretch/>
        </p:blipFill>
        <p:spPr>
          <a:xfrm>
            <a:off x="7691400" y="3884760"/>
            <a:ext cx="1617840" cy="1592280"/>
          </a:xfrm>
          <a:prstGeom prst="rect">
            <a:avLst/>
          </a:prstGeom>
          <a:ln>
            <a:noFill/>
          </a:ln>
        </p:spPr>
      </p:pic>
      <p:pic>
        <p:nvPicPr>
          <p:cNvPr id="360" name="Billede 10"/>
          <p:cNvPicPr/>
          <p:nvPr/>
        </p:nvPicPr>
        <p:blipFill>
          <a:blip r:embed="rId8"/>
          <a:stretch/>
        </p:blipFill>
        <p:spPr>
          <a:xfrm>
            <a:off x="9515520" y="3889080"/>
            <a:ext cx="1351080" cy="1612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CustomShape 1"/>
          <p:cNvSpPr/>
          <p:nvPr/>
        </p:nvSpPr>
        <p:spPr>
          <a:xfrm>
            <a:off x="839880" y="621720"/>
            <a:ext cx="3930840" cy="627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800" strike="noStrike" spc="-1">
                <a:solidFill>
                  <a:srgbClr val="000000"/>
                </a:solidFill>
                <a:uFill>
                  <a:solidFill>
                    <a:srgbClr val="FFFFFF"/>
                  </a:solidFill>
                </a:uFill>
                <a:latin typeface="Calibri Light"/>
                <a:ea typeface="DejaVu Sans"/>
              </a:rPr>
              <a:t>Gribereglen</a:t>
            </a:r>
            <a:endParaRPr/>
          </a:p>
        </p:txBody>
      </p:sp>
      <p:sp>
        <p:nvSpPr>
          <p:cNvPr id="362" name="CustomShape 2"/>
          <p:cNvSpPr/>
          <p:nvPr/>
        </p:nvSpPr>
        <p:spPr>
          <a:xfrm>
            <a:off x="783360" y="1412640"/>
            <a:ext cx="3930840" cy="441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200" strike="noStrike" spc="-1">
                <a:solidFill>
                  <a:srgbClr val="000000"/>
                </a:solidFill>
                <a:uFill>
                  <a:solidFill>
                    <a:srgbClr val="FFFFFF"/>
                  </a:solidFill>
                </a:uFill>
                <a:latin typeface="Calibri"/>
                <a:ea typeface="DejaVu Sans"/>
              </a:rPr>
              <a:t>Højre hånd med tommelfingeren i strømmens retning fra + til minus.</a:t>
            </a:r>
            <a:endParaRPr/>
          </a:p>
          <a:p>
            <a:pPr>
              <a:lnSpc>
                <a:spcPct val="100000"/>
              </a:lnSpc>
            </a:pPr>
            <a:r>
              <a:rPr lang="da-DK" sz="2200" strike="noStrike" spc="-1">
                <a:solidFill>
                  <a:srgbClr val="000000"/>
                </a:solidFill>
                <a:uFill>
                  <a:solidFill>
                    <a:srgbClr val="FFFFFF"/>
                  </a:solidFill>
                </a:uFill>
                <a:latin typeface="Calibri"/>
                <a:ea typeface="DejaVu Sans"/>
              </a:rPr>
              <a:t>Magnetfeltet følger fingrene.</a:t>
            </a:r>
            <a:endParaRPr/>
          </a:p>
          <a:p>
            <a:pPr>
              <a:lnSpc>
                <a:spcPct val="100000"/>
              </a:lnSpc>
            </a:pPr>
            <a:endParaRPr/>
          </a:p>
          <a:p>
            <a:pPr marL="457200" indent="-456120">
              <a:lnSpc>
                <a:spcPct val="100000"/>
              </a:lnSpc>
              <a:buFont typeface="StarSymbol"/>
              <a:buAutoNum type="arabicPeriod"/>
            </a:pPr>
            <a:r>
              <a:rPr lang="da-DK" sz="2200" strike="noStrike" spc="-1">
                <a:solidFill>
                  <a:srgbClr val="000000"/>
                </a:solidFill>
                <a:uFill>
                  <a:solidFill>
                    <a:srgbClr val="FFFFFF"/>
                  </a:solidFill>
                </a:uFill>
                <a:latin typeface="Calibri"/>
                <a:ea typeface="DejaVu Sans"/>
              </a:rPr>
              <a:t>Hvorfor drejer nordpolen på kompasset? (øverste foto)</a:t>
            </a:r>
            <a:endParaRPr/>
          </a:p>
          <a:p>
            <a:pPr>
              <a:lnSpc>
                <a:spcPct val="100000"/>
              </a:lnSpc>
            </a:pPr>
            <a:endParaRPr/>
          </a:p>
          <a:p>
            <a:pPr>
              <a:lnSpc>
                <a:spcPct val="100000"/>
              </a:lnSpc>
            </a:pPr>
            <a:r>
              <a:rPr lang="da-DK" sz="2200" strike="noStrike" spc="-1">
                <a:solidFill>
                  <a:srgbClr val="000000"/>
                </a:solidFill>
                <a:uFill>
                  <a:solidFill>
                    <a:srgbClr val="FFFFFF"/>
                  </a:solidFill>
                </a:uFill>
                <a:latin typeface="Calibri"/>
                <a:ea typeface="DejaVu Sans"/>
              </a:rPr>
              <a:t>2. Hvorfor drejer nordpolen her til den modsatte side?</a:t>
            </a:r>
            <a:endParaRPr/>
          </a:p>
          <a:p>
            <a:pPr>
              <a:lnSpc>
                <a:spcPct val="100000"/>
              </a:lnSpc>
            </a:pPr>
            <a:r>
              <a:rPr lang="da-DK" sz="2200" strike="noStrike" spc="-1">
                <a:solidFill>
                  <a:srgbClr val="000000"/>
                </a:solidFill>
                <a:uFill>
                  <a:solidFill>
                    <a:srgbClr val="FFFFFF"/>
                  </a:solidFill>
                </a:uFill>
                <a:latin typeface="Calibri"/>
                <a:ea typeface="DejaVu Sans"/>
              </a:rPr>
              <a:t>Prøv at vende strømmen.</a:t>
            </a:r>
            <a:endParaRPr/>
          </a:p>
          <a:p>
            <a:pPr>
              <a:lnSpc>
                <a:spcPct val="100000"/>
              </a:lnSpc>
            </a:pPr>
            <a:endParaRPr/>
          </a:p>
          <a:p>
            <a:pPr>
              <a:lnSpc>
                <a:spcPct val="100000"/>
              </a:lnSpc>
            </a:pPr>
            <a:r>
              <a:rPr lang="da-DK" sz="2200" strike="noStrike" spc="-1">
                <a:solidFill>
                  <a:srgbClr val="000000"/>
                </a:solidFill>
                <a:uFill>
                  <a:solidFill>
                    <a:srgbClr val="FFFFFF"/>
                  </a:solidFill>
                </a:uFill>
                <a:latin typeface="Calibri"/>
                <a:ea typeface="DejaVu Sans"/>
              </a:rPr>
              <a:t>3. Hvorfor drejer kompasset ikke?</a:t>
            </a:r>
            <a:endParaRPr/>
          </a:p>
        </p:txBody>
      </p:sp>
      <p:pic>
        <p:nvPicPr>
          <p:cNvPr id="363" name="Bilde 17"/>
          <p:cNvPicPr/>
          <p:nvPr/>
        </p:nvPicPr>
        <p:blipFill>
          <a:blip r:embed="rId3"/>
          <a:srcRect t="10518" b="10518"/>
          <a:stretch/>
        </p:blipFill>
        <p:spPr>
          <a:xfrm>
            <a:off x="5214960" y="621720"/>
            <a:ext cx="2023560" cy="2107440"/>
          </a:xfrm>
          <a:prstGeom prst="rect">
            <a:avLst/>
          </a:prstGeom>
          <a:ln w="9360">
            <a:noFill/>
          </a:ln>
        </p:spPr>
      </p:pic>
      <p:pic>
        <p:nvPicPr>
          <p:cNvPr id="364" name="Billede 5"/>
          <p:cNvPicPr/>
          <p:nvPr/>
        </p:nvPicPr>
        <p:blipFill>
          <a:blip r:embed="rId4"/>
          <a:stretch/>
        </p:blipFill>
        <p:spPr>
          <a:xfrm>
            <a:off x="7816320" y="621720"/>
            <a:ext cx="2832840" cy="2100960"/>
          </a:xfrm>
          <a:prstGeom prst="rect">
            <a:avLst/>
          </a:prstGeom>
          <a:ln>
            <a:noFill/>
          </a:ln>
        </p:spPr>
      </p:pic>
      <p:pic>
        <p:nvPicPr>
          <p:cNvPr id="365" name="Billede 6"/>
          <p:cNvPicPr/>
          <p:nvPr/>
        </p:nvPicPr>
        <p:blipFill>
          <a:blip r:embed="rId5"/>
          <a:stretch/>
        </p:blipFill>
        <p:spPr>
          <a:xfrm>
            <a:off x="5214960" y="3252960"/>
            <a:ext cx="2599920" cy="2369880"/>
          </a:xfrm>
          <a:prstGeom prst="rect">
            <a:avLst/>
          </a:prstGeom>
          <a:ln>
            <a:noFill/>
          </a:ln>
        </p:spPr>
      </p:pic>
      <p:pic>
        <p:nvPicPr>
          <p:cNvPr id="366" name="Billede 7"/>
          <p:cNvPicPr/>
          <p:nvPr/>
        </p:nvPicPr>
        <p:blipFill>
          <a:blip r:embed="rId6"/>
          <a:stretch/>
        </p:blipFill>
        <p:spPr>
          <a:xfrm>
            <a:off x="7966440" y="3252960"/>
            <a:ext cx="2779200" cy="22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CustomShape 1"/>
          <p:cNvSpPr/>
          <p:nvPr/>
        </p:nvSpPr>
        <p:spPr>
          <a:xfrm>
            <a:off x="839880" y="488520"/>
            <a:ext cx="3930840" cy="55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Magnetometre</a:t>
            </a:r>
            <a:endParaRPr/>
          </a:p>
        </p:txBody>
      </p:sp>
      <p:sp>
        <p:nvSpPr>
          <p:cNvPr id="368" name="CustomShape 2"/>
          <p:cNvSpPr/>
          <p:nvPr/>
        </p:nvSpPr>
        <p:spPr>
          <a:xfrm>
            <a:off x="939960" y="1195560"/>
            <a:ext cx="3930840" cy="52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Magnetometermålinger samme dag i</a:t>
            </a:r>
            <a:endParaRPr/>
          </a:p>
          <a:p>
            <a:pPr marL="343080" indent="-341640">
              <a:lnSpc>
                <a:spcPct val="100000"/>
              </a:lnSpc>
              <a:buFont typeface="Arial"/>
              <a:buAutoNum type="arabicPeriod"/>
            </a:pPr>
            <a:r>
              <a:rPr lang="da-DK" sz="2000" b="1" strike="noStrike" spc="-1">
                <a:solidFill>
                  <a:srgbClr val="000000"/>
                </a:solidFill>
                <a:uFill>
                  <a:solidFill>
                    <a:srgbClr val="FFFFFF"/>
                  </a:solidFill>
                </a:uFill>
                <a:latin typeface="Calibri"/>
                <a:ea typeface="DejaVu Sans"/>
              </a:rPr>
              <a:t>Longyearbyen og 2. Andenes</a:t>
            </a:r>
            <a:endParaRPr/>
          </a:p>
          <a:p>
            <a:pPr>
              <a:lnSpc>
                <a:spcPct val="100000"/>
              </a:lnSpc>
            </a:pPr>
            <a:r>
              <a:rPr lang="da-DK" sz="2000" strike="noStrike" spc="-1">
                <a:solidFill>
                  <a:srgbClr val="000000"/>
                </a:solidFill>
                <a:uFill>
                  <a:solidFill>
                    <a:srgbClr val="FFFFFF"/>
                  </a:solidFill>
                </a:uFill>
                <a:latin typeface="Calibri"/>
                <a:ea typeface="DejaVu Sans"/>
              </a:rPr>
              <a:t>Den grønne kurve er Bz –magnetfeltets lodrette komponent.</a:t>
            </a:r>
            <a:endParaRPr/>
          </a:p>
          <a:p>
            <a:pPr>
              <a:lnSpc>
                <a:spcPct val="100000"/>
              </a:lnSpc>
            </a:pPr>
            <a:r>
              <a:rPr lang="da-DK" sz="2000" strike="noStrike" spc="-1">
                <a:solidFill>
                  <a:srgbClr val="000000"/>
                </a:solidFill>
                <a:uFill>
                  <a:solidFill>
                    <a:srgbClr val="FFFFFF"/>
                  </a:solidFill>
                </a:uFill>
                <a:latin typeface="Calibri"/>
                <a:ea typeface="DejaVu Sans"/>
              </a:rPr>
              <a:t>Bemærk at den grønne kurve på et tidspunkt er modsat rettet i de to byer. </a:t>
            </a:r>
            <a:r>
              <a:rPr lang="da-DK" sz="2000" b="1" strike="noStrike" spc="-1">
                <a:solidFill>
                  <a:srgbClr val="000000"/>
                </a:solidFill>
                <a:uFill>
                  <a:solidFill>
                    <a:srgbClr val="FFFFFF"/>
                  </a:solidFill>
                </a:uFill>
                <a:latin typeface="Calibri"/>
                <a:ea typeface="DejaVu Sans"/>
              </a:rPr>
              <a:t>28.11.2015 kl. 21</a:t>
            </a:r>
            <a:endParaRPr/>
          </a:p>
          <a:p>
            <a:pPr>
              <a:lnSpc>
                <a:spcPct val="100000"/>
              </a:lnSpc>
            </a:pPr>
            <a:r>
              <a:rPr lang="da-DK" sz="2000" strike="noStrike" spc="-1">
                <a:solidFill>
                  <a:srgbClr val="000000"/>
                </a:solidFill>
                <a:uFill>
                  <a:solidFill>
                    <a:srgbClr val="FFFFFF"/>
                  </a:solidFill>
                </a:uFill>
                <a:latin typeface="Calibri"/>
                <a:ea typeface="DejaVu Sans"/>
              </a:rPr>
              <a:t>Det kan være fordi der går en stærk strøm i rummet mellem de to byer. Gribereglen viser, at feltet går rundt om strømmen. Derfor må det være modsat på den anden side af strømmen.</a:t>
            </a:r>
            <a:endParaRPr/>
          </a:p>
          <a:p>
            <a:pPr>
              <a:lnSpc>
                <a:spcPct val="100000"/>
              </a:lnSpc>
            </a:pPr>
            <a:r>
              <a:rPr lang="da-DK" sz="2000" strike="noStrike" spc="-1">
                <a:solidFill>
                  <a:srgbClr val="000000"/>
                </a:solidFill>
                <a:uFill>
                  <a:solidFill>
                    <a:srgbClr val="FFFFFF"/>
                  </a:solidFill>
                </a:uFill>
                <a:latin typeface="Calibri"/>
                <a:ea typeface="DejaVu Sans"/>
              </a:rPr>
              <a:t>Der kan være nordlys i rummet mellem de to byer. Data fra ACE tyder også på nordlys.</a:t>
            </a:r>
            <a:endParaRPr/>
          </a:p>
        </p:txBody>
      </p:sp>
      <p:pic>
        <p:nvPicPr>
          <p:cNvPr id="369" name="Billede 5"/>
          <p:cNvPicPr/>
          <p:nvPr/>
        </p:nvPicPr>
        <p:blipFill>
          <a:blip r:embed="rId2"/>
          <a:stretch/>
        </p:blipFill>
        <p:spPr>
          <a:xfrm>
            <a:off x="6125400" y="488520"/>
            <a:ext cx="4146120" cy="3001680"/>
          </a:xfrm>
          <a:prstGeom prst="rect">
            <a:avLst/>
          </a:prstGeom>
          <a:ln>
            <a:noFill/>
          </a:ln>
        </p:spPr>
      </p:pic>
      <p:pic>
        <p:nvPicPr>
          <p:cNvPr id="370" name="Billede 6"/>
          <p:cNvPicPr/>
          <p:nvPr/>
        </p:nvPicPr>
        <p:blipFill>
          <a:blip r:embed="rId3"/>
          <a:stretch/>
        </p:blipFill>
        <p:spPr>
          <a:xfrm>
            <a:off x="6125400" y="3491280"/>
            <a:ext cx="4146120" cy="2928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839880" y="322560"/>
            <a:ext cx="3930840" cy="54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Solvindens magnetfelt</a:t>
            </a:r>
            <a:endParaRPr/>
          </a:p>
        </p:txBody>
      </p:sp>
      <p:sp>
        <p:nvSpPr>
          <p:cNvPr id="372" name="CustomShape 2"/>
          <p:cNvSpPr/>
          <p:nvPr/>
        </p:nvSpPr>
        <p:spPr>
          <a:xfrm>
            <a:off x="927360" y="864360"/>
            <a:ext cx="4595040" cy="475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Vi ser på z komponenten af magnetfelterne.</a:t>
            </a:r>
            <a:endParaRPr/>
          </a:p>
          <a:p>
            <a:pPr>
              <a:lnSpc>
                <a:spcPct val="100000"/>
              </a:lnSpc>
            </a:pPr>
            <a:r>
              <a:rPr lang="da-DK" sz="2000" strike="noStrike" spc="-1">
                <a:solidFill>
                  <a:srgbClr val="000000"/>
                </a:solidFill>
                <a:uFill>
                  <a:solidFill>
                    <a:srgbClr val="FFFFFF"/>
                  </a:solidFill>
                </a:uFill>
                <a:latin typeface="Calibri"/>
                <a:ea typeface="DejaVu Sans"/>
              </a:rPr>
              <a:t>Jordens felt peger mod nord, fordi den magnetiske sydpol ligger mod nord.</a:t>
            </a:r>
            <a:endParaRPr/>
          </a:p>
          <a:p>
            <a:pPr>
              <a:lnSpc>
                <a:spcPct val="100000"/>
              </a:lnSpc>
            </a:pPr>
            <a:r>
              <a:rPr lang="da-DK" sz="2000" strike="noStrike" spc="-1">
                <a:solidFill>
                  <a:srgbClr val="000000"/>
                </a:solidFill>
                <a:uFill>
                  <a:solidFill>
                    <a:srgbClr val="FFFFFF"/>
                  </a:solidFill>
                </a:uFill>
                <a:latin typeface="Calibri"/>
                <a:ea typeface="DejaVu Sans"/>
              </a:rPr>
              <a:t>Her er solvindens felt minus, dvs. modsatrettet</a:t>
            </a:r>
            <a:endParaRPr/>
          </a:p>
          <a:p>
            <a:pPr>
              <a:lnSpc>
                <a:spcPct val="100000"/>
              </a:lnSpc>
            </a:pPr>
            <a:r>
              <a:rPr lang="da-DK" sz="2000" strike="noStrike" spc="-1">
                <a:solidFill>
                  <a:srgbClr val="000000"/>
                </a:solidFill>
                <a:uFill>
                  <a:solidFill>
                    <a:srgbClr val="FFFFFF"/>
                  </a:solidFill>
                </a:uFill>
                <a:latin typeface="Calibri"/>
                <a:ea typeface="DejaVu Sans"/>
              </a:rPr>
              <a:t>Så er der mulighed for nordlys</a:t>
            </a:r>
            <a:endParaRPr/>
          </a:p>
          <a:p>
            <a:pPr>
              <a:lnSpc>
                <a:spcPct val="100000"/>
              </a:lnSpc>
            </a:pPr>
            <a:r>
              <a:rPr lang="da-DK" sz="2000" strike="noStrike" spc="-1">
                <a:solidFill>
                  <a:srgbClr val="000000"/>
                </a:solidFill>
                <a:uFill>
                  <a:solidFill>
                    <a:srgbClr val="FFFFFF"/>
                  </a:solidFill>
                </a:uFill>
                <a:latin typeface="Calibri"/>
                <a:ea typeface="DejaVu Sans"/>
              </a:rPr>
              <a:t>To modsatrettede magnetfelter kan udløse energi - de kan rekombinere.</a:t>
            </a:r>
            <a:endParaRPr/>
          </a:p>
          <a:p>
            <a:pPr>
              <a:lnSpc>
                <a:spcPct val="100000"/>
              </a:lnSpc>
            </a:pPr>
            <a:r>
              <a:rPr lang="da-DK" sz="2000" strike="noStrike" spc="-1">
                <a:solidFill>
                  <a:srgbClr val="000000"/>
                </a:solidFill>
                <a:uFill>
                  <a:solidFill>
                    <a:srgbClr val="FFFFFF"/>
                  </a:solidFill>
                </a:uFill>
                <a:latin typeface="Calibri"/>
                <a:ea typeface="DejaVu Sans"/>
              </a:rPr>
              <a:t>På dagsiden presses Jordens felt sammen – der kan komme dag-nordlys (ses ikke)</a:t>
            </a:r>
            <a:endParaRPr/>
          </a:p>
          <a:p>
            <a:pPr>
              <a:lnSpc>
                <a:spcPct val="100000"/>
              </a:lnSpc>
            </a:pPr>
            <a:r>
              <a:rPr lang="da-DK" sz="2000" strike="noStrike" spc="-1">
                <a:solidFill>
                  <a:srgbClr val="000000"/>
                </a:solidFill>
                <a:uFill>
                  <a:solidFill>
                    <a:srgbClr val="FFFFFF"/>
                  </a:solidFill>
                </a:uFill>
                <a:latin typeface="Calibri"/>
                <a:ea typeface="DejaVu Sans"/>
              </a:rPr>
              <a:t>På natsiden får Jordens felt en lang hale. Her sendes ladede partikler ned mod en oval omkring magnetpolerne – nat-nordlys</a:t>
            </a:r>
            <a:endParaRPr/>
          </a:p>
        </p:txBody>
      </p:sp>
      <p:pic>
        <p:nvPicPr>
          <p:cNvPr id="373" name="Pladsholder til indhold 4"/>
          <p:cNvPicPr/>
          <p:nvPr/>
        </p:nvPicPr>
        <p:blipFill>
          <a:blip r:embed="rId3"/>
          <a:stretch/>
        </p:blipFill>
        <p:spPr>
          <a:xfrm>
            <a:off x="5724360" y="964440"/>
            <a:ext cx="5848200" cy="4094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839880" y="457200"/>
            <a:ext cx="4469760" cy="159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ACE-satellitten måler solvinden</a:t>
            </a:r>
            <a:endParaRPr/>
          </a:p>
        </p:txBody>
      </p:sp>
      <p:sp>
        <p:nvSpPr>
          <p:cNvPr id="375" name="CustomShape 2"/>
          <p:cNvSpPr/>
          <p:nvPr/>
        </p:nvSpPr>
        <p:spPr>
          <a:xfrm>
            <a:off x="839880" y="2049480"/>
            <a:ext cx="4707720" cy="38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Hent data </a:t>
            </a:r>
            <a:r>
              <a:rPr lang="da-DK" sz="1800" b="1" u="sng" strike="noStrike" spc="-1">
                <a:solidFill>
                  <a:srgbClr val="0000FF"/>
                </a:solidFill>
                <a:uFill>
                  <a:solidFill>
                    <a:srgbClr val="FFFFFF"/>
                  </a:solidFill>
                </a:uFill>
                <a:latin typeface="Calibri"/>
                <a:ea typeface="DejaVu Sans"/>
                <a:hlinkClick r:id="rId3"/>
              </a:rPr>
              <a:t>her</a:t>
            </a:r>
            <a:endParaRPr/>
          </a:p>
          <a:p>
            <a:pPr>
              <a:lnSpc>
                <a:spcPct val="100000"/>
              </a:lnSpc>
            </a:pPr>
            <a:r>
              <a:rPr lang="da-DK" sz="1800" strike="noStrike" spc="-1">
                <a:solidFill>
                  <a:srgbClr val="000000"/>
                </a:solidFill>
                <a:uFill>
                  <a:solidFill>
                    <a:srgbClr val="FFFFFF"/>
                  </a:solidFill>
                </a:uFill>
                <a:latin typeface="Calibri"/>
                <a:ea typeface="DejaVu Sans"/>
              </a:rPr>
              <a:t>ACE satellitten er 1,5 mill. km i retning mod Solen i L1 varsler solvinden ca. en time før ankomst til Jorden</a:t>
            </a:r>
            <a:endParaRPr/>
          </a:p>
          <a:p>
            <a:pPr>
              <a:lnSpc>
                <a:spcPct val="100000"/>
              </a:lnSpc>
            </a:pPr>
            <a:endParaRPr/>
          </a:p>
          <a:p>
            <a:pPr>
              <a:lnSpc>
                <a:spcPct val="100000"/>
              </a:lnSpc>
            </a:pPr>
            <a:r>
              <a:rPr lang="da-DK" sz="1800" strike="noStrike" spc="-1">
                <a:solidFill>
                  <a:srgbClr val="000000"/>
                </a:solidFill>
                <a:uFill>
                  <a:solidFill>
                    <a:srgbClr val="FFFFFF"/>
                  </a:solidFill>
                </a:uFill>
                <a:latin typeface="Calibri"/>
                <a:ea typeface="DejaVu Sans"/>
              </a:rPr>
              <a:t>Betingelser: </a:t>
            </a:r>
            <a:endParaRPr/>
          </a:p>
          <a:p>
            <a:pPr>
              <a:lnSpc>
                <a:spcPct val="100000"/>
              </a:lnSpc>
            </a:pPr>
            <a:endParaRPr/>
          </a:p>
          <a:p>
            <a:pPr marL="343080" indent="-342000">
              <a:lnSpc>
                <a:spcPct val="100000"/>
              </a:lnSpc>
              <a:buFont typeface="StarSymbol"/>
              <a:buAutoNum type="arabicPeriod"/>
            </a:pPr>
            <a:r>
              <a:rPr lang="da-DK" sz="1800" strike="noStrike" spc="-1">
                <a:solidFill>
                  <a:srgbClr val="000000"/>
                </a:solidFill>
                <a:uFill>
                  <a:solidFill>
                    <a:srgbClr val="FFFFFF"/>
                  </a:solidFill>
                </a:uFill>
                <a:latin typeface="Calibri"/>
                <a:ea typeface="DejaVu Sans"/>
              </a:rPr>
              <a:t>Bz skal slå ned i minus. Vi så omslaget den 29.10.2015. Vi gik ud. Norlyset kom til tiden.</a:t>
            </a:r>
            <a:endParaRPr/>
          </a:p>
          <a:p>
            <a:pPr>
              <a:lnSpc>
                <a:spcPct val="100000"/>
              </a:lnSpc>
            </a:pPr>
            <a:endParaRPr/>
          </a:p>
          <a:p>
            <a:pPr>
              <a:lnSpc>
                <a:spcPct val="100000"/>
              </a:lnSpc>
            </a:pPr>
            <a:r>
              <a:rPr lang="da-DK" sz="1800" strike="noStrike" spc="-1">
                <a:solidFill>
                  <a:srgbClr val="000000"/>
                </a:solidFill>
                <a:uFill>
                  <a:solidFill>
                    <a:srgbClr val="FFFFFF"/>
                  </a:solidFill>
                </a:uFill>
                <a:latin typeface="Calibri"/>
                <a:ea typeface="DejaVu Sans"/>
              </a:rPr>
              <a:t>2. Density, speed og temp. viser om der er energi nok i solvinden.</a:t>
            </a:r>
            <a:endParaRPr/>
          </a:p>
          <a:p>
            <a:pPr>
              <a:lnSpc>
                <a:spcPct val="100000"/>
              </a:lnSpc>
            </a:pPr>
            <a:r>
              <a:rPr lang="da-DK" sz="1800" strike="noStrike" spc="-1">
                <a:solidFill>
                  <a:srgbClr val="000000"/>
                </a:solidFill>
                <a:uFill>
                  <a:solidFill>
                    <a:srgbClr val="FFFFFF"/>
                  </a:solidFill>
                </a:uFill>
                <a:latin typeface="Calibri"/>
                <a:ea typeface="DejaVu Sans"/>
              </a:rPr>
              <a:t>Hurtige forandringer kan medføre nordlys</a:t>
            </a:r>
            <a:endParaRPr/>
          </a:p>
          <a:p>
            <a:pPr>
              <a:lnSpc>
                <a:spcPct val="100000"/>
              </a:lnSpc>
            </a:pPr>
            <a:endParaRPr/>
          </a:p>
          <a:p>
            <a:pPr>
              <a:lnSpc>
                <a:spcPct val="100000"/>
              </a:lnSpc>
            </a:pPr>
            <a:endParaRPr/>
          </a:p>
        </p:txBody>
      </p:sp>
      <p:pic>
        <p:nvPicPr>
          <p:cNvPr id="376" name="Shape 187"/>
          <p:cNvPicPr/>
          <p:nvPr/>
        </p:nvPicPr>
        <p:blipFill>
          <a:blip r:embed="rId4"/>
          <a:stretch/>
        </p:blipFill>
        <p:spPr>
          <a:xfrm>
            <a:off x="5649120" y="457200"/>
            <a:ext cx="5885640" cy="5402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ustomShape 1"/>
          <p:cNvSpPr/>
          <p:nvPr/>
        </p:nvSpPr>
        <p:spPr>
          <a:xfrm>
            <a:off x="839880" y="185400"/>
            <a:ext cx="3930840" cy="5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4000" strike="noStrike" spc="-1">
                <a:solidFill>
                  <a:srgbClr val="000000"/>
                </a:solidFill>
                <a:uFill>
                  <a:solidFill>
                    <a:srgbClr val="FFFFFF"/>
                  </a:solidFill>
                </a:uFill>
                <a:latin typeface="Calibri Light"/>
                <a:ea typeface="DejaVu Sans"/>
              </a:rPr>
              <a:t>Nordlysets højde</a:t>
            </a:r>
            <a:endParaRPr/>
          </a:p>
        </p:txBody>
      </p:sp>
      <p:sp>
        <p:nvSpPr>
          <p:cNvPr id="378" name="CustomShape 2"/>
          <p:cNvSpPr/>
          <p:nvPr/>
        </p:nvSpPr>
        <p:spPr>
          <a:xfrm>
            <a:off x="839880" y="729000"/>
            <a:ext cx="4865760" cy="51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600" strike="noStrike" spc="-1">
                <a:solidFill>
                  <a:srgbClr val="000000"/>
                </a:solidFill>
                <a:uFill>
                  <a:solidFill>
                    <a:srgbClr val="FFFFFF"/>
                  </a:solidFill>
                </a:uFill>
                <a:latin typeface="Calibri"/>
                <a:ea typeface="DejaVu Sans"/>
              </a:rPr>
              <a:t> </a:t>
            </a:r>
            <a:endParaRPr/>
          </a:p>
          <a:p>
            <a:pPr>
              <a:lnSpc>
                <a:spcPct val="100000"/>
              </a:lnSpc>
            </a:pPr>
            <a:r>
              <a:rPr lang="da-DK" sz="2400" strike="noStrike" spc="-1">
                <a:solidFill>
                  <a:srgbClr val="000000"/>
                </a:solidFill>
                <a:uFill>
                  <a:solidFill>
                    <a:srgbClr val="FFFFFF"/>
                  </a:solidFill>
                </a:uFill>
                <a:latin typeface="Calibri"/>
                <a:ea typeface="DejaVu Sans"/>
              </a:rPr>
              <a:t>Den almindelige gulgrønne farve i nordlyset skyldes lysende oxygenatomer i 120-180 km´s højde</a:t>
            </a:r>
            <a:endParaRPr/>
          </a:p>
          <a:p>
            <a:pPr>
              <a:lnSpc>
                <a:spcPct val="100000"/>
              </a:lnSpc>
            </a:pPr>
            <a:endParaRPr/>
          </a:p>
          <a:p>
            <a:pPr>
              <a:lnSpc>
                <a:spcPct val="100000"/>
              </a:lnSpc>
            </a:pPr>
            <a:r>
              <a:rPr lang="da-DK" sz="2400" strike="noStrike" spc="-1">
                <a:solidFill>
                  <a:srgbClr val="000000"/>
                </a:solidFill>
                <a:uFill>
                  <a:solidFill>
                    <a:srgbClr val="FFFFFF"/>
                  </a:solidFill>
                </a:uFill>
                <a:latin typeface="Calibri"/>
                <a:ea typeface="DejaVu Sans"/>
              </a:rPr>
              <a:t>Rødlige farver kan skyldes lysende oxygenatomer i omring 180-300 km´s højde – nogen gange højere.</a:t>
            </a:r>
            <a:endParaRPr/>
          </a:p>
          <a:p>
            <a:pPr>
              <a:lnSpc>
                <a:spcPct val="100000"/>
              </a:lnSpc>
            </a:pPr>
            <a:endParaRPr/>
          </a:p>
          <a:p>
            <a:pPr>
              <a:lnSpc>
                <a:spcPct val="100000"/>
              </a:lnSpc>
            </a:pPr>
            <a:r>
              <a:rPr lang="da-DK" sz="2400" strike="noStrike" spc="-1">
                <a:solidFill>
                  <a:srgbClr val="000000"/>
                </a:solidFill>
                <a:uFill>
                  <a:solidFill>
                    <a:srgbClr val="FFFFFF"/>
                  </a:solidFill>
                </a:uFill>
                <a:latin typeface="Calibri"/>
                <a:ea typeface="DejaVu Sans"/>
              </a:rPr>
              <a:t>Violette farver kommer fra ladede nitrogenmolekyler i omkring 80-100 km´s højde.</a:t>
            </a:r>
            <a:endParaRPr/>
          </a:p>
          <a:p>
            <a:pPr>
              <a:lnSpc>
                <a:spcPct val="100000"/>
              </a:lnSpc>
            </a:pPr>
            <a:endParaRPr/>
          </a:p>
        </p:txBody>
      </p:sp>
      <p:pic>
        <p:nvPicPr>
          <p:cNvPr id="379" name="Pladsholder til indhold 4"/>
          <p:cNvPicPr/>
          <p:nvPr/>
        </p:nvPicPr>
        <p:blipFill>
          <a:blip r:embed="rId3"/>
          <a:stretch/>
        </p:blipFill>
        <p:spPr>
          <a:xfrm>
            <a:off x="6117120" y="457200"/>
            <a:ext cx="5012640" cy="5847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Billede 1"/>
          <p:cNvPicPr/>
          <p:nvPr/>
        </p:nvPicPr>
        <p:blipFill>
          <a:blip r:embed="rId3"/>
          <a:stretch/>
        </p:blipFill>
        <p:spPr>
          <a:xfrm>
            <a:off x="599040" y="299520"/>
            <a:ext cx="10467000" cy="4617720"/>
          </a:xfrm>
          <a:prstGeom prst="rect">
            <a:avLst/>
          </a:prstGeom>
          <a:ln>
            <a:noFill/>
          </a:ln>
        </p:spPr>
      </p:pic>
      <p:sp>
        <p:nvSpPr>
          <p:cNvPr id="381" name="CustomShape 1"/>
          <p:cNvSpPr/>
          <p:nvPr/>
        </p:nvSpPr>
        <p:spPr>
          <a:xfrm>
            <a:off x="955080" y="5454720"/>
            <a:ext cx="9427680" cy="576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a-DK" sz="3200" strike="noStrike" spc="-1">
                <a:solidFill>
                  <a:srgbClr val="000000"/>
                </a:solidFill>
                <a:uFill>
                  <a:solidFill>
                    <a:srgbClr val="FFFFFF"/>
                  </a:solidFill>
                </a:uFill>
                <a:latin typeface="Times New Roman"/>
                <a:ea typeface="Calibri"/>
              </a:rPr>
              <a:t>Her ses hvilke atomer, der giver hvilke farver i nordlyset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838080" y="365040"/>
            <a:ext cx="10514160" cy="132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da-DK" sz="3200" strike="noStrike" spc="-1">
                <a:solidFill>
                  <a:srgbClr val="000000"/>
                </a:solidFill>
                <a:uFill>
                  <a:solidFill>
                    <a:srgbClr val="FFFFFF"/>
                  </a:solidFill>
                </a:uFill>
                <a:latin typeface="Calibri Light"/>
                <a:ea typeface="DejaVu Sans"/>
              </a:rPr>
              <a:t>Synligt lys og Radiobølger går bedst gennem atmosfæren.</a:t>
            </a:r>
            <a:endParaRPr/>
          </a:p>
        </p:txBody>
      </p:sp>
      <p:pic>
        <p:nvPicPr>
          <p:cNvPr id="265" name="Pladsholder til indhold 3"/>
          <p:cNvPicPr/>
          <p:nvPr/>
        </p:nvPicPr>
        <p:blipFill>
          <a:blip r:embed="rId3"/>
          <a:stretch/>
        </p:blipFill>
        <p:spPr>
          <a:xfrm>
            <a:off x="567720" y="1986480"/>
            <a:ext cx="10784880" cy="4349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Billede 1"/>
          <p:cNvPicPr/>
          <p:nvPr/>
        </p:nvPicPr>
        <p:blipFill>
          <a:blip r:embed="rId2"/>
          <a:stretch/>
        </p:blipFill>
        <p:spPr>
          <a:xfrm>
            <a:off x="725040" y="614880"/>
            <a:ext cx="9646920" cy="5816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 name="Billede 1"/>
          <p:cNvPicPr/>
          <p:nvPr/>
        </p:nvPicPr>
        <p:blipFill>
          <a:blip r:embed="rId3"/>
          <a:stretch/>
        </p:blipFill>
        <p:spPr>
          <a:xfrm>
            <a:off x="5689440" y="1289880"/>
            <a:ext cx="8192520" cy="4448880"/>
          </a:xfrm>
          <a:prstGeom prst="rect">
            <a:avLst/>
          </a:prstGeom>
          <a:ln>
            <a:noFill/>
          </a:ln>
        </p:spPr>
      </p:pic>
      <p:sp>
        <p:nvSpPr>
          <p:cNvPr id="384" name="CustomShape 1"/>
          <p:cNvSpPr/>
          <p:nvPr/>
        </p:nvSpPr>
        <p:spPr>
          <a:xfrm>
            <a:off x="104400" y="637920"/>
            <a:ext cx="6094440" cy="5956560"/>
          </a:xfrm>
          <a:prstGeom prst="rect">
            <a:avLst/>
          </a:prstGeom>
          <a:blipFill>
            <a:blip r:embed="rId4"/>
            <a:stretch>
              <a:fillRect l="-779"/>
            </a:stretch>
          </a:blip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914760" y="293760"/>
            <a:ext cx="10514160" cy="61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da-DK" sz="4400" strike="noStrike" spc="-1">
                <a:solidFill>
                  <a:srgbClr val="C00000"/>
                </a:solidFill>
                <a:uFill>
                  <a:solidFill>
                    <a:srgbClr val="FFFFFF"/>
                  </a:solidFill>
                </a:uFill>
                <a:latin typeface="Calibri Light"/>
                <a:ea typeface="DejaVu Sans"/>
              </a:rPr>
              <a:t>Ekstra opgave: I kan beregne højden af Nordlyset</a:t>
            </a:r>
            <a:endParaRPr/>
          </a:p>
        </p:txBody>
      </p:sp>
      <p:sp>
        <p:nvSpPr>
          <p:cNvPr id="386" name="CustomShape 2"/>
          <p:cNvSpPr/>
          <p:nvPr/>
        </p:nvSpPr>
        <p:spPr>
          <a:xfrm>
            <a:off x="839880" y="1196640"/>
            <a:ext cx="5156280" cy="557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160">
              <a:lnSpc>
                <a:spcPct val="90000"/>
              </a:lnSpc>
              <a:buFont typeface="Arial"/>
              <a:buChar char="•"/>
            </a:pPr>
            <a:r>
              <a:rPr lang="da-DK" sz="2800" strike="noStrike" spc="-1">
                <a:solidFill>
                  <a:srgbClr val="000000"/>
                </a:solidFill>
                <a:uFill>
                  <a:solidFill>
                    <a:srgbClr val="FFFFFF"/>
                  </a:solidFill>
                </a:uFill>
                <a:latin typeface="Calibri"/>
                <a:ea typeface="DejaVu Sans"/>
              </a:rPr>
              <a:t>Højden af denne grønne nordlys -formation =  * c =  *100 km= </a:t>
            </a:r>
            <a:endParaRPr/>
          </a:p>
          <a:p>
            <a:pPr marL="228600" indent="-227160">
              <a:lnSpc>
                <a:spcPct val="90000"/>
              </a:lnSpc>
              <a:buFont typeface="Arial"/>
              <a:buChar char="•"/>
            </a:pPr>
            <a:r>
              <a:rPr lang="da-DK" sz="2800" b="1" strike="noStrike" spc="-1">
                <a:solidFill>
                  <a:srgbClr val="000000"/>
                </a:solidFill>
                <a:uFill>
                  <a:solidFill>
                    <a:srgbClr val="FFFFFF"/>
                  </a:solidFill>
                </a:uFill>
                <a:latin typeface="Calibri"/>
                <a:ea typeface="DejaVu Sans"/>
              </a:rPr>
              <a:t>121,9 km. </a:t>
            </a:r>
            <a:r>
              <a:rPr lang="da-DK" sz="2800" strike="noStrike" spc="-1">
                <a:solidFill>
                  <a:srgbClr val="000000"/>
                </a:solidFill>
                <a:uFill>
                  <a:solidFill>
                    <a:srgbClr val="FFFFFF"/>
                  </a:solidFill>
                </a:uFill>
                <a:latin typeface="Calibri"/>
                <a:ea typeface="DejaVu Sans"/>
              </a:rPr>
              <a:t>Dette tal kan også måles i Geogebra.</a:t>
            </a:r>
            <a:endParaRPr/>
          </a:p>
          <a:p>
            <a:pPr marL="228600" indent="-227160">
              <a:lnSpc>
                <a:spcPct val="90000"/>
              </a:lnSpc>
              <a:buFont typeface="Arial"/>
              <a:buChar char="•"/>
            </a:pPr>
            <a:r>
              <a:rPr lang="da-DK" sz="2800" strike="noStrike" spc="-1">
                <a:solidFill>
                  <a:srgbClr val="000000"/>
                </a:solidFill>
                <a:uFill>
                  <a:solidFill>
                    <a:srgbClr val="FFFFFF"/>
                  </a:solidFill>
                </a:uFill>
                <a:latin typeface="Calibri"/>
                <a:ea typeface="DejaVu Sans"/>
              </a:rPr>
              <a:t>Fotograferne E og F tager samtidigt hver et fotografi af den røde nordlys-formation i punkt G. Der er 100 km mellem de to fotografer. Ved hjælp af baggrundsstjerne bestemmes deres sigtelinjer til 63,43 grader og 45 grader.</a:t>
            </a:r>
            <a:endParaRPr/>
          </a:p>
          <a:p>
            <a:pPr>
              <a:lnSpc>
                <a:spcPct val="90000"/>
              </a:lnSpc>
            </a:pPr>
            <a:endParaRPr/>
          </a:p>
        </p:txBody>
      </p:sp>
      <p:sp>
        <p:nvSpPr>
          <p:cNvPr id="387" name="CustomShape 3"/>
          <p:cNvSpPr/>
          <p:nvPr/>
        </p:nvSpPr>
        <p:spPr>
          <a:xfrm>
            <a:off x="6172200" y="980640"/>
            <a:ext cx="5181840" cy="5361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28600" indent="-227160">
              <a:lnSpc>
                <a:spcPct val="90000"/>
              </a:lnSpc>
              <a:buFont typeface="Arial"/>
              <a:buChar char="•"/>
            </a:pPr>
            <a:r>
              <a:rPr lang="da-DK" sz="2800" strike="noStrike" spc="-1">
                <a:solidFill>
                  <a:srgbClr val="000000"/>
                </a:solidFill>
                <a:uFill>
                  <a:solidFill>
                    <a:srgbClr val="FFFFFF"/>
                  </a:solidFill>
                </a:uFill>
                <a:latin typeface="Calibri"/>
                <a:ea typeface="DejaVu Sans"/>
              </a:rPr>
              <a:t>De opstiller følgende regnestykke:</a:t>
            </a:r>
            <a:endParaRPr/>
          </a:p>
          <a:p>
            <a:pPr marL="228600" indent="-227160">
              <a:lnSpc>
                <a:spcPct val="90000"/>
              </a:lnSpc>
              <a:buFont typeface="Arial"/>
              <a:buChar char="•"/>
            </a:pPr>
            <a:r>
              <a:rPr lang="da-DK" sz="2800" strike="noStrike" spc="-1">
                <a:solidFill>
                  <a:srgbClr val="000000"/>
                </a:solidFill>
                <a:uFill>
                  <a:solidFill>
                    <a:srgbClr val="FFFFFF"/>
                  </a:solidFill>
                </a:uFill>
                <a:latin typeface="Calibri"/>
                <a:ea typeface="DejaVu Sans"/>
              </a:rPr>
              <a:t>Højden af dette røde nordlys er:=    * 100 km=_____   km. Det kan I beregne.</a:t>
            </a:r>
            <a:endParaRPr/>
          </a:p>
          <a:p>
            <a:pPr marL="228600" indent="-227160">
              <a:lnSpc>
                <a:spcPct val="90000"/>
              </a:lnSpc>
              <a:buFont typeface="Arial"/>
              <a:buChar char="•"/>
            </a:pPr>
            <a:r>
              <a:rPr lang="da-DK" sz="2800" strike="noStrike" spc="-1">
                <a:solidFill>
                  <a:srgbClr val="000000"/>
                </a:solidFill>
                <a:uFill>
                  <a:solidFill>
                    <a:srgbClr val="FFFFFF"/>
                  </a:solidFill>
                </a:uFill>
                <a:latin typeface="Calibri"/>
                <a:ea typeface="DejaVu Sans"/>
              </a:rPr>
              <a:t>Lidt senere fotograferer de samme to forskere violet Nordlys. De måler vinklerne 26,57 grader og 45 grader. Afstanden mellem dem er stadig 100 km. Hvor højt er dette violette nordlys?</a:t>
            </a:r>
            <a:endParaRPr/>
          </a:p>
          <a:p>
            <a:pPr marL="228600" indent="-227160">
              <a:lnSpc>
                <a:spcPct val="90000"/>
              </a:lnSpc>
              <a:buFont typeface="Arial"/>
              <a:buChar char="•"/>
            </a:pPr>
            <a:r>
              <a:rPr lang="da-DK" sz="2800" strike="noStrike" spc="-1">
                <a:solidFill>
                  <a:srgbClr val="000000"/>
                </a:solidFill>
                <a:uFill>
                  <a:solidFill>
                    <a:srgbClr val="FFFFFF"/>
                  </a:solidFill>
                </a:uFill>
                <a:latin typeface="Calibri"/>
                <a:ea typeface="DejaVu Sans"/>
              </a:rPr>
              <a:t>Højden af dette violette nordlys er =    * 100 km  = _______km</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839880" y="0"/>
            <a:ext cx="11322000" cy="562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da-DK" sz="3600" strike="noStrike" spc="-1">
                <a:solidFill>
                  <a:srgbClr val="C00000"/>
                </a:solidFill>
                <a:uFill>
                  <a:solidFill>
                    <a:srgbClr val="FFFFFF"/>
                  </a:solidFill>
                </a:uFill>
                <a:latin typeface="Calibri Light"/>
                <a:ea typeface="DejaVu Sans"/>
              </a:rPr>
              <a:t>Ekstra: Vi kan beregne solplettens vinkel-hastighed</a:t>
            </a:r>
            <a:endParaRPr/>
          </a:p>
        </p:txBody>
      </p:sp>
      <p:sp>
        <p:nvSpPr>
          <p:cNvPr id="389" name="CustomShape 2"/>
          <p:cNvSpPr/>
          <p:nvPr/>
        </p:nvSpPr>
        <p:spPr>
          <a:xfrm>
            <a:off x="839880" y="563760"/>
            <a:ext cx="5156280" cy="2428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1600" b="1" strike="noStrike" spc="-1">
                <a:solidFill>
                  <a:srgbClr val="000000"/>
                </a:solidFill>
                <a:uFill>
                  <a:solidFill>
                    <a:srgbClr val="FFFFFF"/>
                  </a:solidFill>
                </a:uFill>
                <a:latin typeface="Calibri"/>
                <a:ea typeface="DejaVu Sans"/>
              </a:rPr>
              <a:t>På billedet ses svagt en solplet i venstre side. Den er drejet ca. 0,5 mm ind fra randen den 4.11.2015 Kl. 23.48. (Ikke så tydeligt i dette formindskede foto. Lav selv billeder i stor forstørrelse) </a:t>
            </a:r>
            <a:endParaRPr/>
          </a:p>
          <a:p>
            <a:pPr>
              <a:lnSpc>
                <a:spcPct val="100000"/>
              </a:lnSpc>
            </a:pPr>
            <a:r>
              <a:rPr lang="da-DK" sz="1600" b="1" strike="noStrike" spc="-1">
                <a:solidFill>
                  <a:srgbClr val="000000"/>
                </a:solidFill>
                <a:uFill>
                  <a:solidFill>
                    <a:srgbClr val="FFFFFF"/>
                  </a:solidFill>
                </a:uFill>
                <a:latin typeface="Calibri"/>
                <a:ea typeface="DejaVu Sans"/>
              </a:rPr>
              <a:t>Næste billede fra filmen er taget nøjagtigt 2 døgn senere. Da er solpletten vandret ca. 6 mm ind fra randen. Dette ses tydeligt. Solens diameter på billederne måles til 47 mm. </a:t>
            </a:r>
            <a:r>
              <a:rPr lang="da-DK" sz="2400" b="1" strike="noStrike" spc="-1">
                <a:solidFill>
                  <a:srgbClr val="000000"/>
                </a:solidFill>
                <a:uFill>
                  <a:solidFill>
                    <a:srgbClr val="FFFFFF"/>
                  </a:solidFill>
                </a:uFill>
                <a:latin typeface="Calibri"/>
                <a:ea typeface="DejaVu Sans"/>
              </a:rPr>
              <a:t> </a:t>
            </a:r>
            <a:endParaRPr/>
          </a:p>
        </p:txBody>
      </p:sp>
      <p:sp>
        <p:nvSpPr>
          <p:cNvPr id="390" name="CustomShape 3"/>
          <p:cNvSpPr/>
          <p:nvPr/>
        </p:nvSpPr>
        <p:spPr>
          <a:xfrm>
            <a:off x="6172200" y="563760"/>
            <a:ext cx="5181840" cy="251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1600" b="1" strike="noStrike" spc="-1">
                <a:solidFill>
                  <a:srgbClr val="000000"/>
                </a:solidFill>
                <a:uFill>
                  <a:solidFill>
                    <a:srgbClr val="FFFFFF"/>
                  </a:solidFill>
                </a:uFill>
                <a:latin typeface="Calibri"/>
                <a:ea typeface="DejaVu Sans"/>
              </a:rPr>
              <a:t>Da er radius 23,5 mm</a:t>
            </a:r>
            <a:endParaRPr/>
          </a:p>
          <a:p>
            <a:pPr>
              <a:lnSpc>
                <a:spcPct val="100000"/>
              </a:lnSpc>
            </a:pPr>
            <a:r>
              <a:rPr lang="da-DK" sz="1600" b="1" strike="noStrike" spc="-1">
                <a:solidFill>
                  <a:srgbClr val="000000"/>
                </a:solidFill>
                <a:uFill>
                  <a:solidFill>
                    <a:srgbClr val="FFFFFF"/>
                  </a:solidFill>
                </a:uFill>
                <a:latin typeface="Calibri"/>
                <a:ea typeface="DejaVu Sans"/>
              </a:rPr>
              <a:t>Solplettens første afstand til centrum af Solen er 23,5mm – 0,5 mm = 23 mm </a:t>
            </a:r>
            <a:endParaRPr/>
          </a:p>
          <a:p>
            <a:pPr>
              <a:lnSpc>
                <a:spcPct val="100000"/>
              </a:lnSpc>
            </a:pPr>
            <a:r>
              <a:rPr lang="da-DK" sz="1600" b="1" strike="noStrike" spc="-1">
                <a:solidFill>
                  <a:srgbClr val="000000"/>
                </a:solidFill>
                <a:uFill>
                  <a:solidFill>
                    <a:srgbClr val="FFFFFF"/>
                  </a:solidFill>
                </a:uFill>
                <a:latin typeface="Calibri"/>
                <a:ea typeface="DejaVu Sans"/>
              </a:rPr>
              <a:t>To døgn senere er solpletten 6 mm fra randen.</a:t>
            </a:r>
            <a:endParaRPr/>
          </a:p>
          <a:p>
            <a:pPr>
              <a:lnSpc>
                <a:spcPct val="100000"/>
              </a:lnSpc>
            </a:pPr>
            <a:r>
              <a:rPr lang="da-DK" sz="1600" b="1" strike="noStrike" spc="-1">
                <a:solidFill>
                  <a:srgbClr val="000000"/>
                </a:solidFill>
                <a:uFill>
                  <a:solidFill>
                    <a:srgbClr val="FFFFFF"/>
                  </a:solidFill>
                </a:uFill>
                <a:latin typeface="Calibri"/>
                <a:ea typeface="DejaVu Sans"/>
              </a:rPr>
              <a:t>Det er 23,5mm-6 mm = 17,5 mm fra Centrum.</a:t>
            </a:r>
            <a:endParaRPr/>
          </a:p>
          <a:p>
            <a:pPr>
              <a:lnSpc>
                <a:spcPct val="100000"/>
              </a:lnSpc>
            </a:pPr>
            <a:r>
              <a:rPr lang="da-DK" sz="1600" b="1" strike="noStrike" spc="-1">
                <a:solidFill>
                  <a:srgbClr val="000000"/>
                </a:solidFill>
                <a:uFill>
                  <a:solidFill>
                    <a:srgbClr val="FFFFFF"/>
                  </a:solidFill>
                </a:uFill>
                <a:latin typeface="Calibri"/>
                <a:ea typeface="DejaVu Sans"/>
              </a:rPr>
              <a:t>Det ser ud til at solpletten vandrer langsommere ved randen. Men det er et synsbedrag. Vi kan beregne vinkelhastigheden</a:t>
            </a:r>
            <a:endParaRPr/>
          </a:p>
        </p:txBody>
      </p:sp>
      <p:pic>
        <p:nvPicPr>
          <p:cNvPr id="391" name="Pladsholder til indhold 6"/>
          <p:cNvPicPr/>
          <p:nvPr/>
        </p:nvPicPr>
        <p:blipFill>
          <a:blip r:embed="rId2"/>
          <a:stretch/>
        </p:blipFill>
        <p:spPr>
          <a:xfrm>
            <a:off x="1703520" y="3173400"/>
            <a:ext cx="3606120" cy="3683160"/>
          </a:xfrm>
          <a:prstGeom prst="rect">
            <a:avLst/>
          </a:prstGeom>
          <a:ln>
            <a:noFill/>
          </a:ln>
        </p:spPr>
      </p:pic>
      <p:pic>
        <p:nvPicPr>
          <p:cNvPr id="392" name="Pladsholder til indhold 7"/>
          <p:cNvPicPr/>
          <p:nvPr/>
        </p:nvPicPr>
        <p:blipFill>
          <a:blip r:embed="rId3"/>
          <a:stretch/>
        </p:blipFill>
        <p:spPr>
          <a:xfrm>
            <a:off x="6921360" y="3173400"/>
            <a:ext cx="3683160" cy="3683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3" name="Billede 1"/>
          <p:cNvPicPr/>
          <p:nvPr/>
        </p:nvPicPr>
        <p:blipFill>
          <a:blip r:embed="rId2"/>
          <a:stretch/>
        </p:blipFill>
        <p:spPr>
          <a:xfrm>
            <a:off x="375840" y="538560"/>
            <a:ext cx="11585160" cy="5409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263160" y="0"/>
            <a:ext cx="11739600" cy="667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da-DK" sz="2800" strike="noStrike" spc="-1">
                <a:solidFill>
                  <a:srgbClr val="000000"/>
                </a:solidFill>
                <a:uFill>
                  <a:solidFill>
                    <a:srgbClr val="FFFFFF"/>
                  </a:solidFill>
                </a:uFill>
                <a:latin typeface="Times New Roman"/>
                <a:ea typeface="Calibri"/>
              </a:rPr>
              <a:t>På samme måde kan du beregne vinkelhastigheden for en solplet på din film fra SDO.</a:t>
            </a:r>
            <a:endParaRPr/>
          </a:p>
          <a:p>
            <a:pPr>
              <a:lnSpc>
                <a:spcPct val="150000"/>
              </a:lnSpc>
            </a:pPr>
            <a:r>
              <a:rPr lang="da-DK" sz="2800" strike="noStrike" spc="-1">
                <a:solidFill>
                  <a:srgbClr val="000000"/>
                </a:solidFill>
                <a:uFill>
                  <a:solidFill>
                    <a:srgbClr val="FFFFFF"/>
                  </a:solidFill>
                </a:uFill>
                <a:latin typeface="Times New Roman"/>
                <a:ea typeface="Calibri"/>
              </a:rPr>
              <a:t>Når du skal måle, så brug en større forstørrelse med tydeligere solpletter, end jeg kunne vise med de små fotos her i opgaven. I et tegneprogram kan du forstørre så meget, at du kan tælle pixels.</a:t>
            </a:r>
            <a:endParaRPr/>
          </a:p>
          <a:p>
            <a:pPr>
              <a:lnSpc>
                <a:spcPct val="150000"/>
              </a:lnSpc>
            </a:pPr>
            <a:r>
              <a:rPr lang="da-DK" sz="2800" strike="noStrike" spc="-1">
                <a:solidFill>
                  <a:srgbClr val="000000"/>
                </a:solidFill>
                <a:uFill>
                  <a:solidFill>
                    <a:srgbClr val="FFFFFF"/>
                  </a:solidFill>
                </a:uFill>
                <a:latin typeface="Times New Roman"/>
                <a:ea typeface="Calibri"/>
              </a:rPr>
              <a:t>Du kan bruge trigonometri, når du vil forstå Solen.</a:t>
            </a:r>
            <a:endParaRPr/>
          </a:p>
          <a:p>
            <a:pPr>
              <a:lnSpc>
                <a:spcPct val="150000"/>
              </a:lnSpc>
            </a:pPr>
            <a:r>
              <a:rPr lang="da-DK" sz="2800" strike="noStrike" spc="-1">
                <a:solidFill>
                  <a:srgbClr val="000000"/>
                </a:solidFill>
                <a:uFill>
                  <a:solidFill>
                    <a:srgbClr val="FFFFFF"/>
                  </a:solidFill>
                </a:uFill>
                <a:latin typeface="Times New Roman"/>
                <a:ea typeface="Calibri"/>
              </a:rPr>
              <a:t>Ved sin ækvator drejer Solen en omgang på ca. 25 døgn, men nærmere ved polerne varer en omgang længere tid – omkring 10 døgn længere nær polerne.</a:t>
            </a:r>
            <a:endParaRPr/>
          </a:p>
          <a:p>
            <a:pPr>
              <a:lnSpc>
                <a:spcPct val="150000"/>
              </a:lnSpc>
            </a:pPr>
            <a:r>
              <a:rPr lang="da-DK" sz="2800" strike="noStrike" spc="-1">
                <a:solidFill>
                  <a:srgbClr val="000000"/>
                </a:solidFill>
                <a:uFill>
                  <a:solidFill>
                    <a:srgbClr val="FFFFFF"/>
                  </a:solidFill>
                </a:uFill>
                <a:latin typeface="Times New Roman"/>
                <a:ea typeface="Calibri"/>
              </a:rPr>
              <a:t>Dette medfører solpletter og solstorme, som du får at se med film og animationer.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Billede 1"/>
          <p:cNvPicPr/>
          <p:nvPr/>
        </p:nvPicPr>
        <p:blipFill>
          <a:blip r:embed="rId3"/>
          <a:stretch/>
        </p:blipFill>
        <p:spPr>
          <a:xfrm>
            <a:off x="0" y="-1258560"/>
            <a:ext cx="12190680" cy="8115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Billede 1"/>
          <p:cNvPicPr/>
          <p:nvPr/>
        </p:nvPicPr>
        <p:blipFill>
          <a:blip r:embed="rId3"/>
          <a:stretch/>
        </p:blipFill>
        <p:spPr>
          <a:xfrm>
            <a:off x="0" y="-1258560"/>
            <a:ext cx="12190680" cy="8115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Billede 1"/>
          <p:cNvPicPr/>
          <p:nvPr/>
        </p:nvPicPr>
        <p:blipFill>
          <a:blip r:embed="rId3"/>
          <a:stretch/>
        </p:blipFill>
        <p:spPr>
          <a:xfrm>
            <a:off x="0" y="-1258560"/>
            <a:ext cx="12190680" cy="8115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Billede 1"/>
          <p:cNvPicPr/>
          <p:nvPr/>
        </p:nvPicPr>
        <p:blipFill>
          <a:blip r:embed="rId3"/>
          <a:stretch/>
        </p:blipFill>
        <p:spPr>
          <a:xfrm>
            <a:off x="-27720" y="-1150920"/>
            <a:ext cx="12218400" cy="8133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p:cNvSpPr/>
          <p:nvPr/>
        </p:nvSpPr>
        <p:spPr>
          <a:xfrm>
            <a:off x="839880" y="457200"/>
            <a:ext cx="3930840" cy="159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5400" strike="noStrike" spc="-1">
                <a:solidFill>
                  <a:srgbClr val="FF0000"/>
                </a:solidFill>
                <a:uFill>
                  <a:solidFill>
                    <a:srgbClr val="FFFFFF"/>
                  </a:solidFill>
                </a:uFill>
                <a:latin typeface="Calibri Light"/>
                <a:ea typeface="DejaVu Sans"/>
              </a:rPr>
              <a:t>Helium atom</a:t>
            </a:r>
            <a:endParaRPr/>
          </a:p>
        </p:txBody>
      </p:sp>
      <p:sp>
        <p:nvSpPr>
          <p:cNvPr id="267" name="CustomShape 2"/>
          <p:cNvSpPr/>
          <p:nvPr/>
        </p:nvSpPr>
        <p:spPr>
          <a:xfrm>
            <a:off x="473040" y="2380680"/>
            <a:ext cx="4297680" cy="348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2 protoner (tegnet røde), 2 neutroner (tegnet blå), 2 elektroner. </a:t>
            </a:r>
            <a:endParaRPr/>
          </a:p>
          <a:p>
            <a:pPr>
              <a:lnSpc>
                <a:spcPct val="100000"/>
              </a:lnSpc>
            </a:pPr>
            <a:r>
              <a:rPr lang="da-DK" sz="2000" strike="noStrike" spc="-1">
                <a:solidFill>
                  <a:srgbClr val="000000"/>
                </a:solidFill>
                <a:uFill>
                  <a:solidFill>
                    <a:srgbClr val="FFFFFF"/>
                  </a:solidFill>
                </a:uFill>
                <a:latin typeface="Calibri"/>
                <a:ea typeface="DejaVu Sans"/>
              </a:rPr>
              <a:t>Protoner og neutroner i kernen vejer hver ca. 1u (Unit), mens elektronen kun vejer ca. 1/1836 u.</a:t>
            </a:r>
            <a:endParaRPr/>
          </a:p>
          <a:p>
            <a:pPr>
              <a:lnSpc>
                <a:spcPct val="100000"/>
              </a:lnSpc>
            </a:pPr>
            <a:r>
              <a:rPr lang="da-DK" sz="2000" strike="noStrike" spc="-1">
                <a:solidFill>
                  <a:srgbClr val="000000"/>
                </a:solidFill>
                <a:uFill>
                  <a:solidFill>
                    <a:srgbClr val="FFFFFF"/>
                  </a:solidFill>
                </a:uFill>
                <a:latin typeface="Calibri"/>
                <a:ea typeface="DejaVu Sans"/>
              </a:rPr>
              <a:t> Neutronen er neutral, protonen har ladningen +e og elektronen -e.  </a:t>
            </a:r>
            <a:endParaRPr/>
          </a:p>
          <a:p>
            <a:pPr>
              <a:lnSpc>
                <a:spcPct val="100000"/>
              </a:lnSpc>
            </a:pPr>
            <a:r>
              <a:rPr lang="da-DK" sz="2000" strike="noStrike" spc="-1">
                <a:solidFill>
                  <a:srgbClr val="000000"/>
                </a:solidFill>
                <a:uFill>
                  <a:solidFill>
                    <a:srgbClr val="FFFFFF"/>
                  </a:solidFill>
                </a:uFill>
                <a:latin typeface="Calibri"/>
                <a:ea typeface="DejaVu Sans"/>
              </a:rPr>
              <a:t>1 e =1,602176565·10</a:t>
            </a:r>
            <a:r>
              <a:rPr lang="da-DK" sz="2000" strike="noStrike" spc="-1" baseline="30000">
                <a:solidFill>
                  <a:srgbClr val="000000"/>
                </a:solidFill>
                <a:uFill>
                  <a:solidFill>
                    <a:srgbClr val="FFFFFF"/>
                  </a:solidFill>
                </a:uFill>
                <a:latin typeface="Calibri"/>
                <a:ea typeface="DejaVu Sans"/>
              </a:rPr>
              <a:t>-19</a:t>
            </a:r>
            <a:r>
              <a:rPr lang="da-DK" sz="2000" strike="noStrike" spc="-1">
                <a:solidFill>
                  <a:srgbClr val="000000"/>
                </a:solidFill>
                <a:uFill>
                  <a:solidFill>
                    <a:srgbClr val="FFFFFF"/>
                  </a:solidFill>
                </a:uFill>
                <a:latin typeface="Calibri"/>
                <a:ea typeface="DejaVu Sans"/>
              </a:rPr>
              <a:t> C</a:t>
            </a:r>
            <a:endParaRPr/>
          </a:p>
          <a:p>
            <a:pPr>
              <a:lnSpc>
                <a:spcPct val="100000"/>
              </a:lnSpc>
            </a:pPr>
            <a:r>
              <a:rPr lang="da-DK" sz="2000" strike="noStrike" spc="-1">
                <a:solidFill>
                  <a:srgbClr val="000000"/>
                </a:solidFill>
                <a:uFill>
                  <a:solidFill>
                    <a:srgbClr val="FFFFFF"/>
                  </a:solidFill>
                </a:uFill>
                <a:latin typeface="Calibri"/>
                <a:ea typeface="DejaVu Sans"/>
              </a:rPr>
              <a:t>1 u = 1,6605402</a:t>
            </a:r>
            <a:r>
              <a:rPr lang="da-DK" sz="2000" strike="noStrike" spc="-1" baseline="30000">
                <a:solidFill>
                  <a:srgbClr val="000000"/>
                </a:solidFill>
                <a:uFill>
                  <a:solidFill>
                    <a:srgbClr val="FFFFFF"/>
                  </a:solidFill>
                </a:uFill>
                <a:latin typeface="Calibri"/>
                <a:ea typeface="DejaVu Sans"/>
              </a:rPr>
              <a:t>.</a:t>
            </a:r>
            <a:r>
              <a:rPr lang="da-DK" sz="2000" strike="noStrike" spc="-1">
                <a:solidFill>
                  <a:srgbClr val="000000"/>
                </a:solidFill>
                <a:uFill>
                  <a:solidFill>
                    <a:srgbClr val="FFFFFF"/>
                  </a:solidFill>
                </a:uFill>
                <a:latin typeface="Calibri"/>
                <a:ea typeface="DejaVu Sans"/>
              </a:rPr>
              <a:t> 10</a:t>
            </a:r>
            <a:r>
              <a:rPr lang="da-DK" sz="2000" strike="noStrike" spc="-1" baseline="30000">
                <a:solidFill>
                  <a:srgbClr val="000000"/>
                </a:solidFill>
                <a:uFill>
                  <a:solidFill>
                    <a:srgbClr val="FFFFFF"/>
                  </a:solidFill>
                </a:uFill>
                <a:latin typeface="Calibri"/>
                <a:ea typeface="DejaVu Sans"/>
              </a:rPr>
              <a:t>-27</a:t>
            </a:r>
            <a:r>
              <a:rPr lang="da-DK" sz="2000" strike="noStrike" spc="-1">
                <a:solidFill>
                  <a:srgbClr val="000000"/>
                </a:solidFill>
                <a:uFill>
                  <a:solidFill>
                    <a:srgbClr val="FFFFFF"/>
                  </a:solidFill>
                </a:uFill>
                <a:latin typeface="Calibri"/>
                <a:ea typeface="DejaVu Sans"/>
              </a:rPr>
              <a:t> kg </a:t>
            </a:r>
            <a:endParaRPr/>
          </a:p>
          <a:p>
            <a:pPr>
              <a:lnSpc>
                <a:spcPct val="100000"/>
              </a:lnSpc>
            </a:pPr>
            <a:r>
              <a:rPr lang="da-DK" sz="2000" strike="noStrike" spc="-1">
                <a:solidFill>
                  <a:srgbClr val="000000"/>
                </a:solidFill>
                <a:uFill>
                  <a:solidFill>
                    <a:srgbClr val="FFFFFF"/>
                  </a:solidFill>
                </a:uFill>
                <a:latin typeface="Calibri"/>
                <a:ea typeface="DejaVu Sans"/>
              </a:rPr>
              <a:t>Elektronens masse: 9,1095*10</a:t>
            </a:r>
            <a:r>
              <a:rPr lang="da-DK" sz="2000" strike="noStrike" spc="-1" baseline="30000">
                <a:solidFill>
                  <a:srgbClr val="000000"/>
                </a:solidFill>
                <a:uFill>
                  <a:solidFill>
                    <a:srgbClr val="FFFFFF"/>
                  </a:solidFill>
                </a:uFill>
                <a:latin typeface="Calibri"/>
                <a:ea typeface="DejaVu Sans"/>
              </a:rPr>
              <a:t>-31</a:t>
            </a:r>
            <a:r>
              <a:rPr lang="da-DK" sz="2000" strike="noStrike" spc="-1">
                <a:solidFill>
                  <a:srgbClr val="000000"/>
                </a:solidFill>
                <a:uFill>
                  <a:solidFill>
                    <a:srgbClr val="FFFFFF"/>
                  </a:solidFill>
                </a:uFill>
                <a:latin typeface="Calibri"/>
                <a:ea typeface="DejaVu Sans"/>
              </a:rPr>
              <a:t> kg</a:t>
            </a:r>
            <a:endParaRPr/>
          </a:p>
          <a:p>
            <a:pPr>
              <a:lnSpc>
                <a:spcPct val="100000"/>
              </a:lnSpc>
            </a:pPr>
            <a:r>
              <a:rPr lang="da-DK" sz="2000" strike="noStrike" spc="-1">
                <a:solidFill>
                  <a:srgbClr val="000000"/>
                </a:solidFill>
                <a:uFill>
                  <a:solidFill>
                    <a:srgbClr val="FFFFFF"/>
                  </a:solidFill>
                </a:uFill>
                <a:latin typeface="Calibri"/>
                <a:ea typeface="DejaVu Sans"/>
              </a:rPr>
              <a:t>Protonens masse: 1,6726*10</a:t>
            </a:r>
            <a:r>
              <a:rPr lang="da-DK" sz="2000" strike="noStrike" spc="-1" baseline="30000">
                <a:solidFill>
                  <a:srgbClr val="000000"/>
                </a:solidFill>
                <a:uFill>
                  <a:solidFill>
                    <a:srgbClr val="FFFFFF"/>
                  </a:solidFill>
                </a:uFill>
                <a:latin typeface="Calibri"/>
                <a:ea typeface="DejaVu Sans"/>
              </a:rPr>
              <a:t>-27</a:t>
            </a:r>
            <a:r>
              <a:rPr lang="da-DK" sz="2000" strike="noStrike" spc="-1">
                <a:solidFill>
                  <a:srgbClr val="000000"/>
                </a:solidFill>
                <a:uFill>
                  <a:solidFill>
                    <a:srgbClr val="FFFFFF"/>
                  </a:solidFill>
                </a:uFill>
                <a:latin typeface="Calibri"/>
                <a:ea typeface="DejaVu Sans"/>
              </a:rPr>
              <a:t> kg </a:t>
            </a:r>
            <a:endParaRPr/>
          </a:p>
          <a:p>
            <a:pPr>
              <a:lnSpc>
                <a:spcPct val="100000"/>
              </a:lnSpc>
            </a:pPr>
            <a:r>
              <a:rPr lang="da-DK" sz="2000" strike="noStrike" spc="-1">
                <a:solidFill>
                  <a:srgbClr val="000000"/>
                </a:solidFill>
                <a:uFill>
                  <a:solidFill>
                    <a:srgbClr val="FFFFFF"/>
                  </a:solidFill>
                </a:uFill>
                <a:latin typeface="Calibri"/>
                <a:ea typeface="DejaVu Sans"/>
              </a:rPr>
              <a:t>Neutronens masse: 1,67495*10</a:t>
            </a:r>
            <a:r>
              <a:rPr lang="da-DK" sz="2000" strike="noStrike" spc="-1" baseline="30000">
                <a:solidFill>
                  <a:srgbClr val="000000"/>
                </a:solidFill>
                <a:uFill>
                  <a:solidFill>
                    <a:srgbClr val="FFFFFF"/>
                  </a:solidFill>
                </a:uFill>
                <a:latin typeface="Calibri"/>
                <a:ea typeface="DejaVu Sans"/>
              </a:rPr>
              <a:t>-27</a:t>
            </a:r>
            <a:r>
              <a:rPr lang="da-DK" sz="2000" strike="noStrike" spc="-1">
                <a:solidFill>
                  <a:srgbClr val="000000"/>
                </a:solidFill>
                <a:uFill>
                  <a:solidFill>
                    <a:srgbClr val="FFFFFF"/>
                  </a:solidFill>
                </a:uFill>
                <a:latin typeface="Calibri"/>
                <a:ea typeface="DejaVu Sans"/>
              </a:rPr>
              <a:t> kg </a:t>
            </a:r>
            <a:endParaRPr/>
          </a:p>
        </p:txBody>
      </p:sp>
      <p:pic>
        <p:nvPicPr>
          <p:cNvPr id="268" name="Pladsholder til billede 4"/>
          <p:cNvPicPr/>
          <p:nvPr/>
        </p:nvPicPr>
        <p:blipFill>
          <a:blip r:embed="rId3"/>
          <a:srcRect l="7871" r="7871"/>
          <a:stretch/>
        </p:blipFill>
        <p:spPr>
          <a:xfrm>
            <a:off x="5281560" y="630720"/>
            <a:ext cx="6494040" cy="4885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Billede 1"/>
          <p:cNvPicPr/>
          <p:nvPr/>
        </p:nvPicPr>
        <p:blipFill>
          <a:blip r:embed="rId3"/>
          <a:stretch/>
        </p:blipFill>
        <p:spPr>
          <a:xfrm>
            <a:off x="0" y="-1258560"/>
            <a:ext cx="12190680" cy="8115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Billede 1"/>
          <p:cNvPicPr/>
          <p:nvPr/>
        </p:nvPicPr>
        <p:blipFill>
          <a:blip r:embed="rId3"/>
          <a:stretch/>
        </p:blipFill>
        <p:spPr>
          <a:xfrm>
            <a:off x="0" y="-1270080"/>
            <a:ext cx="12190680" cy="8126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Billede 1"/>
          <p:cNvPicPr/>
          <p:nvPr/>
        </p:nvPicPr>
        <p:blipFill>
          <a:blip r:embed="rId3"/>
          <a:stretch/>
        </p:blipFill>
        <p:spPr>
          <a:xfrm>
            <a:off x="0" y="-1258560"/>
            <a:ext cx="12190680" cy="8115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Billede 1"/>
          <p:cNvPicPr/>
          <p:nvPr/>
        </p:nvPicPr>
        <p:blipFill>
          <a:blip r:embed="rId3"/>
          <a:stretch/>
        </p:blipFill>
        <p:spPr>
          <a:xfrm>
            <a:off x="0" y="-1034640"/>
            <a:ext cx="12256560" cy="8159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 name="Billede 1"/>
          <p:cNvPicPr/>
          <p:nvPr/>
        </p:nvPicPr>
        <p:blipFill>
          <a:blip r:embed="rId3"/>
          <a:stretch/>
        </p:blipFill>
        <p:spPr>
          <a:xfrm>
            <a:off x="0" y="-684720"/>
            <a:ext cx="12190680" cy="8131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Billede 1"/>
          <p:cNvPicPr/>
          <p:nvPr/>
        </p:nvPicPr>
        <p:blipFill>
          <a:blip r:embed="rId3"/>
          <a:stretch/>
        </p:blipFill>
        <p:spPr>
          <a:xfrm>
            <a:off x="0" y="-1418040"/>
            <a:ext cx="12412440" cy="8274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Billede 1"/>
          <p:cNvPicPr/>
          <p:nvPr/>
        </p:nvPicPr>
        <p:blipFill>
          <a:blip r:embed="rId3"/>
          <a:stretch/>
        </p:blipFill>
        <p:spPr>
          <a:xfrm>
            <a:off x="-141840" y="-1270080"/>
            <a:ext cx="12332520" cy="8221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Billede 1"/>
          <p:cNvPicPr/>
          <p:nvPr/>
        </p:nvPicPr>
        <p:blipFill>
          <a:blip r:embed="rId3"/>
          <a:stretch/>
        </p:blipFill>
        <p:spPr>
          <a:xfrm>
            <a:off x="-157680" y="-1375200"/>
            <a:ext cx="12348360" cy="8231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Billede 1"/>
          <p:cNvPicPr/>
          <p:nvPr/>
        </p:nvPicPr>
        <p:blipFill>
          <a:blip r:embed="rId3"/>
          <a:stretch/>
        </p:blipFill>
        <p:spPr>
          <a:xfrm>
            <a:off x="0" y="-1364760"/>
            <a:ext cx="12545280" cy="8363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 name="Billede 1"/>
          <p:cNvPicPr/>
          <p:nvPr/>
        </p:nvPicPr>
        <p:blipFill>
          <a:blip r:embed="rId3"/>
          <a:stretch/>
        </p:blipFill>
        <p:spPr>
          <a:xfrm>
            <a:off x="-81360" y="-1182240"/>
            <a:ext cx="12272040" cy="8181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839880" y="457200"/>
            <a:ext cx="3930840" cy="159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Ved 1700 Å ses solpletter i Solens Fotosfære</a:t>
            </a:r>
            <a:endParaRPr/>
          </a:p>
        </p:txBody>
      </p:sp>
      <p:sp>
        <p:nvSpPr>
          <p:cNvPr id="270" name="CustomShape 2"/>
          <p:cNvSpPr/>
          <p:nvPr/>
        </p:nvSpPr>
        <p:spPr>
          <a:xfrm>
            <a:off x="5183280" y="987480"/>
            <a:ext cx="6170760" cy="4872240"/>
          </a:xfrm>
          <a:prstGeom prst="rect">
            <a:avLst/>
          </a:prstGeom>
          <a:noFill/>
          <a:ln>
            <a:noFill/>
          </a:ln>
        </p:spPr>
        <p:style>
          <a:lnRef idx="0">
            <a:scrgbClr r="0" g="0" b="0"/>
          </a:lnRef>
          <a:fillRef idx="0">
            <a:scrgbClr r="0" g="0" b="0"/>
          </a:fillRef>
          <a:effectRef idx="0">
            <a:scrgbClr r="0" g="0" b="0"/>
          </a:effectRef>
          <a:fontRef idx="minor"/>
        </p:style>
      </p:sp>
      <p:sp>
        <p:nvSpPr>
          <p:cNvPr id="271" name="CustomShape 3"/>
          <p:cNvSpPr/>
          <p:nvPr/>
        </p:nvSpPr>
        <p:spPr>
          <a:xfrm>
            <a:off x="839880" y="2057400"/>
            <a:ext cx="3930840" cy="38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Temperaturen i fotosfæren er ca. 5500 </a:t>
            </a:r>
            <a:r>
              <a:rPr lang="da-DK" sz="2000" strike="noStrike" spc="-1">
                <a:solidFill>
                  <a:srgbClr val="000000"/>
                </a:solidFill>
                <a:uFill>
                  <a:solidFill>
                    <a:srgbClr val="FFFFFF"/>
                  </a:solidFill>
                </a:uFill>
                <a:latin typeface="Arial"/>
                <a:ea typeface="DejaVu Sans"/>
              </a:rPr>
              <a:t>˚ </a:t>
            </a:r>
            <a:r>
              <a:rPr lang="da-DK" sz="2000" strike="noStrike" spc="-1">
                <a:solidFill>
                  <a:srgbClr val="000000"/>
                </a:solidFill>
                <a:uFill>
                  <a:solidFill>
                    <a:srgbClr val="FFFFFF"/>
                  </a:solidFill>
                </a:uFill>
                <a:latin typeface="Calibri"/>
                <a:ea typeface="DejaVu Sans"/>
              </a:rPr>
              <a:t>C, men i Solpletterne er der kun ca. 4000 </a:t>
            </a:r>
            <a:r>
              <a:rPr lang="da-DK" sz="2000" strike="noStrike" spc="-1">
                <a:solidFill>
                  <a:srgbClr val="000000"/>
                </a:solidFill>
                <a:uFill>
                  <a:solidFill>
                    <a:srgbClr val="FFFFFF"/>
                  </a:solidFill>
                </a:uFill>
                <a:latin typeface="Arial"/>
                <a:ea typeface="DejaVu Sans"/>
              </a:rPr>
              <a:t>˚ </a:t>
            </a:r>
            <a:r>
              <a:rPr lang="da-DK" sz="2000" strike="noStrike" spc="-1">
                <a:solidFill>
                  <a:srgbClr val="000000"/>
                </a:solidFill>
                <a:uFill>
                  <a:solidFill>
                    <a:srgbClr val="FFFFFF"/>
                  </a:solidFill>
                </a:uFill>
                <a:latin typeface="Calibri"/>
                <a:ea typeface="DejaVu Sans"/>
              </a:rPr>
              <a:t>C . Derfor ser solpletterne mørkere ud.</a:t>
            </a:r>
            <a:endParaRPr/>
          </a:p>
          <a:p>
            <a:pPr>
              <a:lnSpc>
                <a:spcPct val="100000"/>
              </a:lnSpc>
            </a:pPr>
            <a:r>
              <a:rPr lang="da-DK" sz="2000" strike="noStrike" spc="-1">
                <a:solidFill>
                  <a:srgbClr val="000000"/>
                </a:solidFill>
                <a:uFill>
                  <a:solidFill>
                    <a:srgbClr val="FFFFFF"/>
                  </a:solidFill>
                </a:uFill>
                <a:latin typeface="Calibri"/>
                <a:ea typeface="DejaVu Sans"/>
              </a:rPr>
              <a:t>Solens magnetfelt er meget stærkere i solpletterne, så at varmen fra Solens indre ikke kommer ud så hurtigt som ved de omgivende områder i Fotosfæren.</a:t>
            </a:r>
            <a:endParaRPr/>
          </a:p>
          <a:p>
            <a:pPr>
              <a:lnSpc>
                <a:spcPct val="100000"/>
              </a:lnSpc>
            </a:pPr>
            <a:r>
              <a:rPr lang="da-DK" sz="2000" strike="noStrike" spc="-1">
                <a:solidFill>
                  <a:srgbClr val="000000"/>
                </a:solidFill>
                <a:uFill>
                  <a:solidFill>
                    <a:srgbClr val="FFFFFF"/>
                  </a:solidFill>
                </a:uFill>
                <a:latin typeface="Calibri"/>
                <a:ea typeface="DejaVu Sans"/>
              </a:rPr>
              <a:t>Snart kan du finde ud af hvorfor.</a:t>
            </a:r>
            <a:endParaRPr/>
          </a:p>
        </p:txBody>
      </p:sp>
      <p:pic>
        <p:nvPicPr>
          <p:cNvPr id="272" name="Billede 4"/>
          <p:cNvPicPr/>
          <p:nvPr/>
        </p:nvPicPr>
        <p:blipFill>
          <a:blip r:embed="rId3"/>
          <a:stretch/>
        </p:blipFill>
        <p:spPr>
          <a:xfrm>
            <a:off x="5183280" y="457200"/>
            <a:ext cx="6623640" cy="60998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Billede 1"/>
          <p:cNvPicPr/>
          <p:nvPr/>
        </p:nvPicPr>
        <p:blipFill>
          <a:blip r:embed="rId3"/>
          <a:stretch/>
        </p:blipFill>
        <p:spPr>
          <a:xfrm>
            <a:off x="0" y="-1270080"/>
            <a:ext cx="12190680" cy="8126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Billede 1"/>
          <p:cNvPicPr/>
          <p:nvPr/>
        </p:nvPicPr>
        <p:blipFill>
          <a:blip r:embed="rId3"/>
          <a:stretch/>
        </p:blipFill>
        <p:spPr>
          <a:xfrm>
            <a:off x="-126000" y="-634320"/>
            <a:ext cx="12626640" cy="8405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Billede 1"/>
          <p:cNvPicPr/>
          <p:nvPr/>
        </p:nvPicPr>
        <p:blipFill>
          <a:blip r:embed="rId3"/>
          <a:stretch/>
        </p:blipFill>
        <p:spPr>
          <a:xfrm>
            <a:off x="-189360" y="-1384560"/>
            <a:ext cx="12380040" cy="8241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 name="Billede 1"/>
          <p:cNvPicPr/>
          <p:nvPr/>
        </p:nvPicPr>
        <p:blipFill>
          <a:blip r:embed="rId3"/>
          <a:stretch/>
        </p:blipFill>
        <p:spPr>
          <a:xfrm>
            <a:off x="714240" y="0"/>
            <a:ext cx="9484560" cy="6042600"/>
          </a:xfrm>
          <a:prstGeom prst="rect">
            <a:avLst/>
          </a:prstGeom>
          <a:ln>
            <a:noFill/>
          </a:ln>
        </p:spPr>
      </p:pic>
      <p:sp>
        <p:nvSpPr>
          <p:cNvPr id="413" name="CustomShape 1"/>
          <p:cNvSpPr/>
          <p:nvPr/>
        </p:nvSpPr>
        <p:spPr>
          <a:xfrm>
            <a:off x="6960240" y="6227280"/>
            <a:ext cx="4799880"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Foto: Jan Holmegård, Andøya, 29.10.2015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 name="Billede 1"/>
          <p:cNvPicPr/>
          <p:nvPr/>
        </p:nvPicPr>
        <p:blipFill>
          <a:blip r:embed="rId3"/>
          <a:stretch/>
        </p:blipFill>
        <p:spPr>
          <a:xfrm>
            <a:off x="1085760" y="0"/>
            <a:ext cx="9412560" cy="6264000"/>
          </a:xfrm>
          <a:prstGeom prst="rect">
            <a:avLst/>
          </a:prstGeom>
          <a:ln>
            <a:noFill/>
          </a:ln>
        </p:spPr>
      </p:pic>
      <p:sp>
        <p:nvSpPr>
          <p:cNvPr id="415" name="CustomShape 1"/>
          <p:cNvSpPr/>
          <p:nvPr/>
        </p:nvSpPr>
        <p:spPr>
          <a:xfrm>
            <a:off x="7464240" y="6302880"/>
            <a:ext cx="4062960" cy="363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Foto: Jan Holmegård, Andøya, 29.10.2015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Billede 1"/>
          <p:cNvPicPr/>
          <p:nvPr/>
        </p:nvPicPr>
        <p:blipFill>
          <a:blip r:embed="rId3"/>
          <a:stretch/>
        </p:blipFill>
        <p:spPr>
          <a:xfrm>
            <a:off x="3575880" y="33840"/>
            <a:ext cx="4516200" cy="6856560"/>
          </a:xfrm>
          <a:prstGeom prst="rect">
            <a:avLst/>
          </a:prstGeom>
          <a:ln>
            <a:noFill/>
          </a:ln>
        </p:spPr>
      </p:pic>
      <p:sp>
        <p:nvSpPr>
          <p:cNvPr id="417" name="CustomShape 1"/>
          <p:cNvSpPr/>
          <p:nvPr/>
        </p:nvSpPr>
        <p:spPr>
          <a:xfrm>
            <a:off x="8093160" y="6350040"/>
            <a:ext cx="3798720" cy="363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Foto: Jan Holmegård, Andøya, 29.10.2015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Billede 1"/>
          <p:cNvPicPr/>
          <p:nvPr/>
        </p:nvPicPr>
        <p:blipFill>
          <a:blip r:embed="rId3"/>
          <a:stretch/>
        </p:blipFill>
        <p:spPr>
          <a:xfrm>
            <a:off x="3215520" y="360"/>
            <a:ext cx="4570560" cy="6856560"/>
          </a:xfrm>
          <a:prstGeom prst="rect">
            <a:avLst/>
          </a:prstGeom>
          <a:ln>
            <a:noFill/>
          </a:ln>
        </p:spPr>
      </p:pic>
      <p:sp>
        <p:nvSpPr>
          <p:cNvPr id="419" name="CustomShape 1"/>
          <p:cNvSpPr/>
          <p:nvPr/>
        </p:nvSpPr>
        <p:spPr>
          <a:xfrm>
            <a:off x="7968240" y="6318720"/>
            <a:ext cx="4202640" cy="363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da-DK" sz="1800" strike="noStrike" spc="-1">
                <a:solidFill>
                  <a:srgbClr val="000000"/>
                </a:solidFill>
                <a:uFill>
                  <a:solidFill>
                    <a:srgbClr val="FFFFFF"/>
                  </a:solidFill>
                </a:uFill>
                <a:latin typeface="Calibri"/>
                <a:ea typeface="DejaVu Sans"/>
              </a:rPr>
              <a:t>Foto: Peter Blomqvist, Andøya, 29.10.2015</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1"/>
          <p:cNvSpPr/>
          <p:nvPr/>
        </p:nvSpPr>
        <p:spPr>
          <a:xfrm>
            <a:off x="839880" y="126000"/>
            <a:ext cx="3930840" cy="1046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Bølgelængden er her meget kortere: 304 Å</a:t>
            </a:r>
            <a:endParaRPr/>
          </a:p>
        </p:txBody>
      </p:sp>
      <p:sp>
        <p:nvSpPr>
          <p:cNvPr id="274" name="CustomShape 2"/>
          <p:cNvSpPr/>
          <p:nvPr/>
        </p:nvSpPr>
        <p:spPr>
          <a:xfrm>
            <a:off x="839880" y="1357560"/>
            <a:ext cx="3930840" cy="381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Derfor ses varmere lag af Solen. Højere temperaturer medfører mere energirigt lys og kortere lys bølger</a:t>
            </a:r>
            <a:endParaRPr/>
          </a:p>
          <a:p>
            <a:pPr>
              <a:lnSpc>
                <a:spcPct val="100000"/>
              </a:lnSpc>
            </a:pPr>
            <a:r>
              <a:rPr lang="da-DK" sz="2000" strike="noStrike" spc="-1">
                <a:solidFill>
                  <a:srgbClr val="000000"/>
                </a:solidFill>
                <a:uFill>
                  <a:solidFill>
                    <a:srgbClr val="FFFFFF"/>
                  </a:solidFill>
                </a:uFill>
                <a:latin typeface="Calibri"/>
                <a:ea typeface="DejaVu Sans"/>
              </a:rPr>
              <a:t>Billedet viser den varmere øvre Kromosfære og Transition Region, der er lag over Fotosfæren </a:t>
            </a:r>
            <a:endParaRPr/>
          </a:p>
          <a:p>
            <a:pPr>
              <a:lnSpc>
                <a:spcPct val="100000"/>
              </a:lnSpc>
            </a:pPr>
            <a:r>
              <a:rPr lang="da-DK" sz="2000" strike="noStrike" spc="-1">
                <a:solidFill>
                  <a:srgbClr val="000000"/>
                </a:solidFill>
                <a:uFill>
                  <a:solidFill>
                    <a:srgbClr val="FFFFFF"/>
                  </a:solidFill>
                </a:uFill>
                <a:latin typeface="Calibri"/>
                <a:ea typeface="DejaVu Sans"/>
              </a:rPr>
              <a:t>Kromosfæren er her varmet op til omkring 10.000 </a:t>
            </a:r>
            <a:r>
              <a:rPr lang="da-DK" sz="2000" strike="noStrike" spc="-1">
                <a:solidFill>
                  <a:srgbClr val="000000"/>
                </a:solidFill>
                <a:uFill>
                  <a:solidFill>
                    <a:srgbClr val="FFFFFF"/>
                  </a:solidFill>
                </a:uFill>
                <a:latin typeface="Arial"/>
                <a:ea typeface="DejaVu Sans"/>
              </a:rPr>
              <a:t>˚ </a:t>
            </a:r>
            <a:r>
              <a:rPr lang="da-DK" sz="2000" strike="noStrike" spc="-1">
                <a:solidFill>
                  <a:srgbClr val="000000"/>
                </a:solidFill>
                <a:uFill>
                  <a:solidFill>
                    <a:srgbClr val="FFFFFF"/>
                  </a:solidFill>
                </a:uFill>
                <a:latin typeface="Calibri"/>
                <a:ea typeface="DejaVu Sans"/>
              </a:rPr>
              <a:t>C. Man ser stor aktivitet i Kromosfæren over solpletterne. Stoffet bevæger sig i kæmpe buer. Magnetfeltet fører det elektrisk ladede stof, som kaldes plasma.</a:t>
            </a:r>
            <a:endParaRPr/>
          </a:p>
        </p:txBody>
      </p:sp>
      <p:pic>
        <p:nvPicPr>
          <p:cNvPr id="275" name="Pladsholder til indhold 4"/>
          <p:cNvPicPr/>
          <p:nvPr/>
        </p:nvPicPr>
        <p:blipFill>
          <a:blip r:embed="rId3"/>
          <a:stretch/>
        </p:blipFill>
        <p:spPr>
          <a:xfrm>
            <a:off x="5675760" y="457200"/>
            <a:ext cx="5784480" cy="5610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839880" y="0"/>
            <a:ext cx="3930840" cy="106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da-DK" sz="3200" strike="noStrike" spc="-1">
                <a:solidFill>
                  <a:srgbClr val="000000"/>
                </a:solidFill>
                <a:uFill>
                  <a:solidFill>
                    <a:srgbClr val="FFFFFF"/>
                  </a:solidFill>
                </a:uFill>
                <a:latin typeface="Calibri Light"/>
                <a:ea typeface="DejaVu Sans"/>
              </a:rPr>
              <a:t>Dette foto er lavet med lys på 211 Å</a:t>
            </a:r>
            <a:endParaRPr/>
          </a:p>
        </p:txBody>
      </p:sp>
      <p:sp>
        <p:nvSpPr>
          <p:cNvPr id="277" name="CustomShape 2"/>
          <p:cNvSpPr/>
          <p:nvPr/>
        </p:nvSpPr>
        <p:spPr>
          <a:xfrm>
            <a:off x="839880" y="993240"/>
            <a:ext cx="3930840" cy="448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da-DK" sz="2000" strike="noStrike" spc="-1">
                <a:solidFill>
                  <a:srgbClr val="000000"/>
                </a:solidFill>
                <a:uFill>
                  <a:solidFill>
                    <a:srgbClr val="FFFFFF"/>
                  </a:solidFill>
                </a:uFill>
                <a:latin typeface="Calibri"/>
                <a:ea typeface="DejaVu Sans"/>
              </a:rPr>
              <a:t>Dette lys er mere energirigt og må komme fra varmere materiale. Det kommer fra Solens Korona, hvis temperatur kan måles til  1-3 millioner </a:t>
            </a:r>
            <a:r>
              <a:rPr lang="da-DK" sz="2000" strike="noStrike" spc="-1">
                <a:solidFill>
                  <a:srgbClr val="000000"/>
                </a:solidFill>
                <a:uFill>
                  <a:solidFill>
                    <a:srgbClr val="FFFFFF"/>
                  </a:solidFill>
                </a:uFill>
                <a:latin typeface="Arial"/>
                <a:ea typeface="DejaVu Sans"/>
              </a:rPr>
              <a:t>˚ </a:t>
            </a:r>
            <a:r>
              <a:rPr lang="da-DK" sz="2000" strike="noStrike" spc="-1">
                <a:solidFill>
                  <a:srgbClr val="000000"/>
                </a:solidFill>
                <a:uFill>
                  <a:solidFill>
                    <a:srgbClr val="FFFFFF"/>
                  </a:solidFill>
                </a:uFill>
                <a:latin typeface="Calibri"/>
                <a:ea typeface="DejaVu Sans"/>
              </a:rPr>
              <a:t>C !</a:t>
            </a:r>
            <a:endParaRPr/>
          </a:p>
          <a:p>
            <a:pPr>
              <a:lnSpc>
                <a:spcPct val="100000"/>
              </a:lnSpc>
            </a:pPr>
            <a:r>
              <a:rPr lang="da-DK" sz="2000" strike="noStrike" spc="-1">
                <a:solidFill>
                  <a:srgbClr val="000000"/>
                </a:solidFill>
                <a:uFill>
                  <a:solidFill>
                    <a:srgbClr val="FFFFFF"/>
                  </a:solidFill>
                </a:uFill>
                <a:latin typeface="Calibri"/>
                <a:ea typeface="DejaVu Sans"/>
              </a:rPr>
              <a:t> Hvordan er det blevet så varmt?  Det forsøger forskerne at finde ud af. Du kan se store buer i koronaen i områderne over solpletterne.</a:t>
            </a:r>
            <a:endParaRPr/>
          </a:p>
          <a:p>
            <a:pPr>
              <a:lnSpc>
                <a:spcPct val="100000"/>
              </a:lnSpc>
            </a:pPr>
            <a:r>
              <a:rPr lang="da-DK" sz="2000" strike="noStrike" spc="-1">
                <a:solidFill>
                  <a:srgbClr val="000000"/>
                </a:solidFill>
                <a:uFill>
                  <a:solidFill>
                    <a:srgbClr val="FFFFFF"/>
                  </a:solidFill>
                </a:uFill>
                <a:latin typeface="Calibri"/>
                <a:ea typeface="DejaVu Sans"/>
              </a:rPr>
              <a:t> Men det vildeste er et kæmpe hul. Der er koronaen skudt af! Dette har forbindelse med en solstorm som nåede frem  til Jorden den 4. november. </a:t>
            </a:r>
            <a:endParaRPr/>
          </a:p>
          <a:p>
            <a:pPr>
              <a:lnSpc>
                <a:spcPct val="100000"/>
              </a:lnSpc>
            </a:pPr>
            <a:r>
              <a:rPr lang="da-DK" sz="2000" strike="noStrike" spc="-1">
                <a:solidFill>
                  <a:srgbClr val="000000"/>
                </a:solidFill>
                <a:uFill>
                  <a:solidFill>
                    <a:srgbClr val="FFFFFF"/>
                  </a:solidFill>
                </a:uFill>
                <a:latin typeface="Calibri"/>
                <a:ea typeface="DejaVu Sans"/>
              </a:rPr>
              <a:t>Det medførte så store magnetiske forstyrrelser, at to svenske flyradarer blev slået ud et stykke tid, så at flere fly måtte vente med at lette.</a:t>
            </a:r>
            <a:endParaRPr/>
          </a:p>
        </p:txBody>
      </p:sp>
      <p:pic>
        <p:nvPicPr>
          <p:cNvPr id="278" name="Pladsholder til indhold 4"/>
          <p:cNvPicPr/>
          <p:nvPr/>
        </p:nvPicPr>
        <p:blipFill>
          <a:blip r:embed="rId3"/>
          <a:stretch/>
        </p:blipFill>
        <p:spPr>
          <a:xfrm>
            <a:off x="5249880" y="141840"/>
            <a:ext cx="6940800" cy="6478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ustomShape 1"/>
          <p:cNvSpPr/>
          <p:nvPr/>
        </p:nvSpPr>
        <p:spPr>
          <a:xfrm>
            <a:off x="267840" y="441360"/>
            <a:ext cx="11775240" cy="6794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50000"/>
              </a:lnSpc>
            </a:pPr>
            <a:r>
              <a:rPr lang="da-DK" sz="2400" b="1" strike="noStrike" spc="-1">
                <a:solidFill>
                  <a:srgbClr val="000000"/>
                </a:solidFill>
                <a:uFill>
                  <a:solidFill>
                    <a:srgbClr val="FFFFFF"/>
                  </a:solidFill>
                </a:uFill>
                <a:latin typeface="Times New Roman"/>
                <a:ea typeface="Calibri"/>
              </a:rPr>
              <a:t>Sådan henter du billeder og film fra SDO, Solar Dynamic Observatory </a:t>
            </a:r>
            <a:endParaRPr/>
          </a:p>
          <a:p>
            <a:pPr>
              <a:lnSpc>
                <a:spcPct val="150000"/>
              </a:lnSpc>
            </a:pPr>
            <a:r>
              <a:rPr lang="da-DK" sz="2400" strike="noStrike" spc="-1">
                <a:solidFill>
                  <a:srgbClr val="000000"/>
                </a:solidFill>
                <a:uFill>
                  <a:solidFill>
                    <a:srgbClr val="FFFFFF"/>
                  </a:solidFill>
                </a:uFill>
                <a:latin typeface="Times New Roman"/>
                <a:ea typeface="Calibri"/>
              </a:rPr>
              <a:t>Gå ind på</a:t>
            </a:r>
            <a:r>
              <a:rPr lang="da-DK" sz="2400" b="1" strike="noStrike" spc="-1">
                <a:solidFill>
                  <a:srgbClr val="000000"/>
                </a:solidFill>
                <a:uFill>
                  <a:solidFill>
                    <a:srgbClr val="FFFFFF"/>
                  </a:solidFill>
                </a:uFill>
                <a:latin typeface="Times New Roman"/>
                <a:ea typeface="Calibri"/>
              </a:rPr>
              <a:t>: </a:t>
            </a:r>
            <a:r>
              <a:rPr lang="da-DK" sz="2400" strike="noStrike" spc="-1">
                <a:solidFill>
                  <a:srgbClr val="000000"/>
                </a:solidFill>
                <a:uFill>
                  <a:solidFill>
                    <a:srgbClr val="FFFFFF"/>
                  </a:solidFill>
                </a:uFill>
                <a:latin typeface="Times New Roman"/>
                <a:ea typeface="Calibri"/>
              </a:rPr>
              <a:t> </a:t>
            </a:r>
            <a:r>
              <a:rPr lang="da-DK" sz="2400" b="1" u="sng" strike="noStrike" spc="-1">
                <a:solidFill>
                  <a:srgbClr val="0000FF"/>
                </a:solidFill>
                <a:uFill>
                  <a:solidFill>
                    <a:srgbClr val="FFFFFF"/>
                  </a:solidFill>
                </a:uFill>
                <a:latin typeface="Times New Roman"/>
                <a:ea typeface="Calibri"/>
                <a:hlinkClick r:id="rId3"/>
              </a:rPr>
              <a:t>http://sdo.gsfc.nasa.gov/</a:t>
            </a:r>
            <a:endParaRPr/>
          </a:p>
          <a:p>
            <a:pPr>
              <a:lnSpc>
                <a:spcPct val="150000"/>
              </a:lnSpc>
            </a:pPr>
            <a:r>
              <a:rPr lang="da-DK" sz="2400" b="1" strike="noStrike" spc="-1">
                <a:solidFill>
                  <a:srgbClr val="000000"/>
                </a:solidFill>
                <a:uFill>
                  <a:solidFill>
                    <a:srgbClr val="FFFFFF"/>
                  </a:solidFill>
                </a:uFill>
                <a:latin typeface="Calibri"/>
                <a:ea typeface="Calibri"/>
              </a:rPr>
              <a:t>Billeder: </a:t>
            </a:r>
            <a:r>
              <a:rPr lang="da-DK" sz="2400" b="1" strike="noStrike" spc="-1">
                <a:solidFill>
                  <a:srgbClr val="000000"/>
                </a:solidFill>
                <a:uFill>
                  <a:solidFill>
                    <a:srgbClr val="FFFFFF"/>
                  </a:solidFill>
                </a:uFill>
                <a:latin typeface="Times New Roman"/>
                <a:ea typeface="Calibri"/>
              </a:rPr>
              <a:t>Vælg ”Data” i øverste linje og derefter ”The Sun ”Now”</a:t>
            </a:r>
            <a:endParaRPr/>
          </a:p>
          <a:p>
            <a:pPr>
              <a:lnSpc>
                <a:spcPct val="100000"/>
              </a:lnSpc>
            </a:pPr>
            <a:r>
              <a:rPr lang="da-DK" sz="2400" strike="noStrike" spc="-1">
                <a:solidFill>
                  <a:srgbClr val="000000"/>
                </a:solidFill>
                <a:uFill>
                  <a:solidFill>
                    <a:srgbClr val="FFFFFF"/>
                  </a:solidFill>
                </a:uFill>
                <a:latin typeface="Times New Roman"/>
                <a:ea typeface="Calibri"/>
              </a:rPr>
              <a:t>Du ser nogle flotte billeder af Solen som den ser ud nu. Bølgelænden er angivet i Ångstrøm. Synligt lys er 4000 Å (rødt) til 7000 Å (violet). Alle billederne er taget med mere energirige bølger med længder kortere end 4000 Å – måles af kameraet, men usynligt for øjet . 1 Å=10</a:t>
            </a:r>
            <a:r>
              <a:rPr lang="da-DK" sz="2400" strike="noStrike" spc="-1" baseline="30000">
                <a:solidFill>
                  <a:srgbClr val="000000"/>
                </a:solidFill>
                <a:uFill>
                  <a:solidFill>
                    <a:srgbClr val="FFFFFF"/>
                  </a:solidFill>
                </a:uFill>
                <a:latin typeface="Times New Roman"/>
                <a:ea typeface="Calibri"/>
              </a:rPr>
              <a:t>-10</a:t>
            </a:r>
            <a:r>
              <a:rPr lang="da-DK" sz="2400" strike="noStrike" spc="-1">
                <a:solidFill>
                  <a:srgbClr val="000000"/>
                </a:solidFill>
                <a:uFill>
                  <a:solidFill>
                    <a:srgbClr val="FFFFFF"/>
                  </a:solidFill>
                </a:uFill>
                <a:latin typeface="Times New Roman"/>
                <a:ea typeface="Calibri"/>
              </a:rPr>
              <a:t> m = 0,1 nm</a:t>
            </a:r>
            <a:r>
              <a:rPr lang="da-DK" sz="2400" strike="noStrike" spc="-1">
                <a:solidFill>
                  <a:srgbClr val="000000"/>
                </a:solidFill>
                <a:uFill>
                  <a:solidFill>
                    <a:srgbClr val="FFFFFF"/>
                  </a:solidFill>
                </a:uFill>
                <a:latin typeface="Calibri"/>
                <a:ea typeface="Calibri"/>
              </a:rPr>
              <a:t> Du kan nu downloade film med billeder gennem 3 døgn. </a:t>
            </a:r>
            <a:endParaRPr/>
          </a:p>
          <a:p>
            <a:pPr>
              <a:lnSpc>
                <a:spcPct val="100000"/>
              </a:lnSpc>
            </a:pPr>
            <a:endParaRPr/>
          </a:p>
          <a:p>
            <a:pPr>
              <a:lnSpc>
                <a:spcPct val="100000"/>
              </a:lnSpc>
            </a:pPr>
            <a:r>
              <a:rPr lang="da-DK" sz="2400" b="1" strike="noStrike" spc="-1">
                <a:solidFill>
                  <a:srgbClr val="000000"/>
                </a:solidFill>
                <a:uFill>
                  <a:solidFill>
                    <a:srgbClr val="FFFFFF"/>
                  </a:solidFill>
                </a:uFill>
                <a:latin typeface="Calibri"/>
                <a:ea typeface="Calibri"/>
              </a:rPr>
              <a:t>Film: Vælg ”Data” i øverste linje og derefter ”AIA/HMI Browse data”</a:t>
            </a:r>
            <a:endParaRPr/>
          </a:p>
          <a:p>
            <a:pPr>
              <a:lnSpc>
                <a:spcPct val="100000"/>
              </a:lnSpc>
            </a:pPr>
            <a:r>
              <a:rPr lang="da-DK" sz="2400" strike="noStrike" spc="-1">
                <a:solidFill>
                  <a:srgbClr val="000000"/>
                </a:solidFill>
                <a:uFill>
                  <a:solidFill>
                    <a:srgbClr val="FFFFFF"/>
                  </a:solidFill>
                </a:uFill>
                <a:latin typeface="Calibri"/>
                <a:ea typeface="Calibri"/>
              </a:rPr>
              <a:t>Tryk på startstispunktet – skriv ikke cifre, men tryk nogle gange indtil starttidspunktet ligger fast.</a:t>
            </a:r>
            <a:endParaRPr/>
          </a:p>
          <a:p>
            <a:pPr>
              <a:lnSpc>
                <a:spcPct val="100000"/>
              </a:lnSpc>
            </a:pPr>
            <a:r>
              <a:rPr lang="da-DK" sz="2400" strike="noStrike" spc="-1">
                <a:solidFill>
                  <a:srgbClr val="000000"/>
                </a:solidFill>
                <a:uFill>
                  <a:solidFill>
                    <a:srgbClr val="FFFFFF"/>
                  </a:solidFill>
                </a:uFill>
                <a:latin typeface="Calibri"/>
                <a:ea typeface="Calibri"/>
              </a:rPr>
              <a:t>Vælg sluttidspunktet på samme måde - dog højst 3 døgn senere. Tiderne er UT dvs. London tid. Vælg derefter en af bølgelængderne som før. </a:t>
            </a:r>
            <a:endParaRPr/>
          </a:p>
          <a:p>
            <a:pPr>
              <a:lnSpc>
                <a:spcPct val="100000"/>
              </a:lnSpc>
            </a:pPr>
            <a:r>
              <a:rPr lang="da-DK" sz="2400" strike="noStrike" spc="-1">
                <a:solidFill>
                  <a:srgbClr val="000000"/>
                </a:solidFill>
                <a:uFill>
                  <a:solidFill>
                    <a:srgbClr val="FFFFFF"/>
                  </a:solidFill>
                </a:uFill>
                <a:latin typeface="Calibri"/>
                <a:ea typeface="Calibri"/>
              </a:rPr>
              <a:t>Tryk ”submit”. Kort tid efter vises filmen som Browser display. </a:t>
            </a:r>
            <a:endParaRPr/>
          </a:p>
          <a:p>
            <a:pPr>
              <a:lnSpc>
                <a:spcPct val="100000"/>
              </a:lnSpc>
            </a:pPr>
            <a:r>
              <a:rPr lang="da-DK" sz="2400" strike="noStrike" spc="-1">
                <a:solidFill>
                  <a:srgbClr val="000000"/>
                </a:solidFill>
                <a:uFill>
                  <a:solidFill>
                    <a:srgbClr val="FFFFFF"/>
                  </a:solidFill>
                </a:uFill>
                <a:latin typeface="Calibri"/>
                <a:ea typeface="Calibri"/>
              </a:rPr>
              <a:t>Hvis du vælger formatet </a:t>
            </a:r>
            <a:r>
              <a:rPr lang="da-DK" sz="2400" b="1" strike="noStrike" spc="-1">
                <a:solidFill>
                  <a:srgbClr val="000000"/>
                </a:solidFill>
                <a:uFill>
                  <a:solidFill>
                    <a:srgbClr val="FFFFFF"/>
                  </a:solidFill>
                </a:uFill>
                <a:latin typeface="Calibri"/>
                <a:ea typeface="Calibri"/>
              </a:rPr>
              <a:t>Movie Download</a:t>
            </a:r>
            <a:r>
              <a:rPr lang="da-DK" sz="2400" strike="noStrike" spc="-1">
                <a:solidFill>
                  <a:srgbClr val="000000"/>
                </a:solidFill>
                <a:uFill>
                  <a:solidFill>
                    <a:srgbClr val="FFFFFF"/>
                  </a:solidFill>
                </a:uFill>
                <a:latin typeface="Calibri"/>
                <a:ea typeface="Calibri"/>
              </a:rPr>
              <a:t>, bliver videoen downloadet til din pc</a:t>
            </a:r>
            <a:endParaRPr/>
          </a:p>
          <a:p>
            <a:pPr>
              <a:lnSpc>
                <a:spcPct val="15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4242</Words>
  <Application>Microsoft Office PowerPoint</Application>
  <PresentationFormat>Widescreen</PresentationFormat>
  <Paragraphs>335</Paragraphs>
  <Slides>66</Slides>
  <Notes>56</Notes>
  <HiddenSlides>0</HiddenSlides>
  <MMClips>0</MMClips>
  <ScaleCrop>false</ScaleCrop>
  <HeadingPairs>
    <vt:vector size="6" baseType="variant">
      <vt:variant>
        <vt:lpstr>Benyttede skrifttyper</vt:lpstr>
      </vt:variant>
      <vt:variant>
        <vt:i4>8</vt:i4>
      </vt:variant>
      <vt:variant>
        <vt:lpstr>Tema</vt:lpstr>
      </vt:variant>
      <vt:variant>
        <vt:i4>7</vt:i4>
      </vt:variant>
      <vt:variant>
        <vt:lpstr>Slidetitler</vt:lpstr>
      </vt:variant>
      <vt:variant>
        <vt:i4>66</vt:i4>
      </vt:variant>
    </vt:vector>
  </HeadingPairs>
  <TitlesOfParts>
    <vt:vector size="81" baseType="lpstr">
      <vt:lpstr>Arial</vt:lpstr>
      <vt:lpstr>Calibri</vt:lpstr>
      <vt:lpstr>Calibri Light</vt:lpstr>
      <vt:lpstr>DejaVu Sans</vt:lpstr>
      <vt:lpstr>StarSymbol</vt:lpstr>
      <vt:lpstr>Symbol</vt:lpstr>
      <vt:lpstr>Times New Roman</vt:lpstr>
      <vt:lpstr>Wingdings</vt:lpstr>
      <vt:lpstr>Office Theme</vt:lpstr>
      <vt:lpstr>Office Theme</vt:lpstr>
      <vt:lpstr>Office Theme</vt:lpstr>
      <vt:lpstr>Office Theme</vt:lpstr>
      <vt:lpstr>Office Theme</vt:lpstr>
      <vt:lpstr>Office Theme</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PIT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Tværfagligt undervisningsprojekt om nordlys</dc:title>
  <dc:creator>Carsten Andersen</dc:creator>
  <cp:lastModifiedBy>Iris Dampe</cp:lastModifiedBy>
  <cp:revision>125</cp:revision>
  <dcterms:created xsi:type="dcterms:W3CDTF">2015-11-24T08:21:52Z</dcterms:created>
  <dcterms:modified xsi:type="dcterms:W3CDTF">2015-12-26T08:42:02Z</dcterms:modified>
  <dc:language>da-DK</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PIT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57</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66</vt:i4>
  </property>
</Properties>
</file>